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6" r:id="rId2"/>
    <p:sldId id="265" r:id="rId3"/>
    <p:sldId id="268" r:id="rId4"/>
    <p:sldId id="290" r:id="rId5"/>
    <p:sldId id="328" r:id="rId6"/>
    <p:sldId id="343" r:id="rId7"/>
    <p:sldId id="344" r:id="rId8"/>
    <p:sldId id="345" r:id="rId9"/>
    <p:sldId id="346" r:id="rId10"/>
    <p:sldId id="348" r:id="rId11"/>
    <p:sldId id="349" r:id="rId12"/>
    <p:sldId id="351" r:id="rId13"/>
    <p:sldId id="352" r:id="rId14"/>
    <p:sldId id="353" r:id="rId15"/>
    <p:sldId id="326" r:id="rId16"/>
    <p:sldId id="329" r:id="rId17"/>
    <p:sldId id="330" r:id="rId18"/>
    <p:sldId id="359" r:id="rId19"/>
    <p:sldId id="361" r:id="rId20"/>
    <p:sldId id="362" r:id="rId21"/>
    <p:sldId id="363" r:id="rId22"/>
    <p:sldId id="364" r:id="rId23"/>
    <p:sldId id="365" r:id="rId24"/>
    <p:sldId id="366" r:id="rId25"/>
    <p:sldId id="367" r:id="rId26"/>
    <p:sldId id="379" r:id="rId27"/>
    <p:sldId id="372" r:id="rId28"/>
    <p:sldId id="373" r:id="rId29"/>
    <p:sldId id="374" r:id="rId30"/>
    <p:sldId id="375" r:id="rId31"/>
    <p:sldId id="380" r:id="rId32"/>
    <p:sldId id="270" r:id="rId33"/>
    <p:sldId id="283" r:id="rId34"/>
    <p:sldId id="269" r:id="rId35"/>
    <p:sldId id="284" r:id="rId36"/>
    <p:sldId id="271" r:id="rId37"/>
    <p:sldId id="285" r:id="rId38"/>
    <p:sldId id="279" r:id="rId39"/>
    <p:sldId id="281" r:id="rId40"/>
    <p:sldId id="289" r:id="rId4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3" autoAdjust="0"/>
    <p:restoredTop sz="78443" autoAdjust="0"/>
  </p:normalViewPr>
  <p:slideViewPr>
    <p:cSldViewPr snapToGrid="0">
      <p:cViewPr varScale="1">
        <p:scale>
          <a:sx n="89" d="100"/>
          <a:sy n="89" d="100"/>
        </p:scale>
        <p:origin x="1472"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3F0560-BFDA-49D5-990E-535479581BDE}" type="datetimeFigureOut">
              <a:rPr lang="fr-FR" smtClean="0"/>
              <a:t>23/02/2022</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EFF483-45DC-4E81-A2AB-211DB521D4A4}" type="slidenum">
              <a:rPr lang="fr-FR" smtClean="0"/>
              <a:t>‹N°›</a:t>
            </a:fld>
            <a:endParaRPr lang="fr-FR"/>
          </a:p>
        </p:txBody>
      </p:sp>
    </p:spTree>
    <p:extLst>
      <p:ext uri="{BB962C8B-B14F-4D97-AF65-F5344CB8AC3E}">
        <p14:creationId xmlns:p14="http://schemas.microsoft.com/office/powerpoint/2010/main" val="511415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Pwerpoint</a:t>
            </a:r>
            <a:r>
              <a:rPr lang="fr-FR" dirty="0"/>
              <a:t> de Mark</a:t>
            </a:r>
          </a:p>
        </p:txBody>
      </p:sp>
      <p:sp>
        <p:nvSpPr>
          <p:cNvPr id="4" name="Espace réservé du numéro de diapositive 3"/>
          <p:cNvSpPr>
            <a:spLocks noGrp="1"/>
          </p:cNvSpPr>
          <p:nvPr>
            <p:ph type="sldNum" sz="quarter" idx="5"/>
          </p:nvPr>
        </p:nvSpPr>
        <p:spPr/>
        <p:txBody>
          <a:bodyPr/>
          <a:lstStyle/>
          <a:p>
            <a:fld id="{5CEFF483-45DC-4E81-A2AB-211DB521D4A4}" type="slidenum">
              <a:rPr lang="fr-FR" smtClean="0"/>
              <a:t>3</a:t>
            </a:fld>
            <a:endParaRPr lang="fr-FR"/>
          </a:p>
        </p:txBody>
      </p:sp>
    </p:spTree>
    <p:extLst>
      <p:ext uri="{BB962C8B-B14F-4D97-AF65-F5344CB8AC3E}">
        <p14:creationId xmlns:p14="http://schemas.microsoft.com/office/powerpoint/2010/main" val="32767262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Enough</a:t>
            </a:r>
            <a:r>
              <a:rPr lang="nl-NL" dirty="0"/>
              <a:t> </a:t>
            </a:r>
            <a:r>
              <a:rPr lang="nl-NL" dirty="0" err="1"/>
              <a:t>reasons</a:t>
            </a:r>
            <a:r>
              <a:rPr lang="nl-NL" dirty="0"/>
              <a:t> </a:t>
            </a:r>
            <a:r>
              <a:rPr lang="nl-NL" dirty="0" err="1"/>
              <a:t>to</a:t>
            </a:r>
            <a:r>
              <a:rPr lang="nl-NL" dirty="0"/>
              <a:t> </a:t>
            </a:r>
            <a:r>
              <a:rPr lang="nl-NL" dirty="0" err="1"/>
              <a:t>use</a:t>
            </a:r>
            <a:r>
              <a:rPr lang="nl-NL" dirty="0"/>
              <a:t> </a:t>
            </a:r>
            <a:r>
              <a:rPr lang="nl-NL" dirty="0" err="1"/>
              <a:t>sustainably</a:t>
            </a:r>
            <a:r>
              <a:rPr lang="nl-NL" dirty="0"/>
              <a:t> </a:t>
            </a:r>
            <a:r>
              <a:rPr lang="nl-NL" dirty="0" err="1"/>
              <a:t>sourced</a:t>
            </a:r>
            <a:r>
              <a:rPr lang="nl-NL" dirty="0"/>
              <a:t> </a:t>
            </a:r>
            <a:r>
              <a:rPr lang="nl-NL" dirty="0" err="1"/>
              <a:t>timber</a:t>
            </a:r>
            <a:r>
              <a:rPr lang="nl-NL" dirty="0"/>
              <a:t>!</a:t>
            </a:r>
            <a:endParaRPr lang="en-US" dirty="0"/>
          </a:p>
        </p:txBody>
      </p:sp>
      <p:sp>
        <p:nvSpPr>
          <p:cNvPr id="4" name="Tijdelijke aanduiding voor dianummer 3"/>
          <p:cNvSpPr>
            <a:spLocks noGrp="1"/>
          </p:cNvSpPr>
          <p:nvPr>
            <p:ph type="sldNum" sz="quarter" idx="10"/>
          </p:nvPr>
        </p:nvSpPr>
        <p:spPr/>
        <p:txBody>
          <a:bodyPr/>
          <a:lstStyle/>
          <a:p>
            <a:fld id="{490CA560-383F-4651-8058-FCBB018A90E4}" type="slidenum">
              <a:rPr lang="nl-NL" smtClean="0"/>
              <a:t>5</a:t>
            </a:fld>
            <a:endParaRPr lang="nl-NL"/>
          </a:p>
        </p:txBody>
      </p:sp>
    </p:spTree>
    <p:extLst>
      <p:ext uri="{BB962C8B-B14F-4D97-AF65-F5344CB8AC3E}">
        <p14:creationId xmlns:p14="http://schemas.microsoft.com/office/powerpoint/2010/main" val="12457877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Enough</a:t>
            </a:r>
            <a:r>
              <a:rPr lang="nl-NL" dirty="0"/>
              <a:t> </a:t>
            </a:r>
            <a:r>
              <a:rPr lang="nl-NL" dirty="0" err="1"/>
              <a:t>reasons</a:t>
            </a:r>
            <a:r>
              <a:rPr lang="nl-NL" dirty="0"/>
              <a:t> </a:t>
            </a:r>
            <a:r>
              <a:rPr lang="nl-NL" dirty="0" err="1"/>
              <a:t>to</a:t>
            </a:r>
            <a:r>
              <a:rPr lang="nl-NL" dirty="0"/>
              <a:t> </a:t>
            </a:r>
            <a:r>
              <a:rPr lang="nl-NL" dirty="0" err="1"/>
              <a:t>use</a:t>
            </a:r>
            <a:r>
              <a:rPr lang="nl-NL" dirty="0"/>
              <a:t> </a:t>
            </a:r>
            <a:r>
              <a:rPr lang="nl-NL" dirty="0" err="1"/>
              <a:t>sustainably</a:t>
            </a:r>
            <a:r>
              <a:rPr lang="nl-NL" dirty="0"/>
              <a:t> </a:t>
            </a:r>
            <a:r>
              <a:rPr lang="nl-NL" dirty="0" err="1"/>
              <a:t>sourced</a:t>
            </a:r>
            <a:r>
              <a:rPr lang="nl-NL" dirty="0"/>
              <a:t> </a:t>
            </a:r>
            <a:r>
              <a:rPr lang="nl-NL" dirty="0" err="1"/>
              <a:t>timber</a:t>
            </a:r>
            <a:r>
              <a:rPr lang="nl-NL" dirty="0"/>
              <a:t>!</a:t>
            </a:r>
            <a:endParaRPr lang="en-US" dirty="0"/>
          </a:p>
        </p:txBody>
      </p:sp>
      <p:sp>
        <p:nvSpPr>
          <p:cNvPr id="4" name="Tijdelijke aanduiding voor dianummer 3"/>
          <p:cNvSpPr>
            <a:spLocks noGrp="1"/>
          </p:cNvSpPr>
          <p:nvPr>
            <p:ph type="sldNum" sz="quarter" idx="10"/>
          </p:nvPr>
        </p:nvSpPr>
        <p:spPr/>
        <p:txBody>
          <a:bodyPr/>
          <a:lstStyle/>
          <a:p>
            <a:fld id="{490CA560-383F-4651-8058-FCBB018A90E4}" type="slidenum">
              <a:rPr lang="nl-NL" smtClean="0"/>
              <a:t>14</a:t>
            </a:fld>
            <a:endParaRPr lang="nl-NL"/>
          </a:p>
        </p:txBody>
      </p:sp>
    </p:spTree>
    <p:extLst>
      <p:ext uri="{BB962C8B-B14F-4D97-AF65-F5344CB8AC3E}">
        <p14:creationId xmlns:p14="http://schemas.microsoft.com/office/powerpoint/2010/main" val="30549077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490CA560-383F-4651-8058-FCBB018A90E4}" type="slidenum">
              <a:rPr lang="nl-NL" smtClean="0"/>
              <a:t>16</a:t>
            </a:fld>
            <a:endParaRPr lang="nl-NL"/>
          </a:p>
        </p:txBody>
      </p:sp>
    </p:spTree>
    <p:extLst>
      <p:ext uri="{BB962C8B-B14F-4D97-AF65-F5344CB8AC3E}">
        <p14:creationId xmlns:p14="http://schemas.microsoft.com/office/powerpoint/2010/main" val="17517362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With at the peak advertisements in national newspapers</a:t>
            </a:r>
            <a:r>
              <a:rPr lang="en-US" baseline="0" dirty="0"/>
              <a:t> where the Dutch minister of Justice and the minister for the environment portrayed as criminals</a:t>
            </a:r>
            <a:endParaRPr lang="en-US" dirty="0"/>
          </a:p>
        </p:txBody>
      </p:sp>
      <p:sp>
        <p:nvSpPr>
          <p:cNvPr id="4" name="Tijdelijke aanduiding voor dianummer 3"/>
          <p:cNvSpPr>
            <a:spLocks noGrp="1"/>
          </p:cNvSpPr>
          <p:nvPr>
            <p:ph type="sldNum" sz="quarter" idx="10"/>
          </p:nvPr>
        </p:nvSpPr>
        <p:spPr/>
        <p:txBody>
          <a:bodyPr/>
          <a:lstStyle/>
          <a:p>
            <a:fld id="{490CA560-383F-4651-8058-FCBB018A90E4}" type="slidenum">
              <a:rPr lang="nl-NL" smtClean="0"/>
              <a:t>17</a:t>
            </a:fld>
            <a:endParaRPr lang="nl-NL"/>
          </a:p>
        </p:txBody>
      </p:sp>
    </p:spTree>
    <p:extLst>
      <p:ext uri="{BB962C8B-B14F-4D97-AF65-F5344CB8AC3E}">
        <p14:creationId xmlns:p14="http://schemas.microsoft.com/office/powerpoint/2010/main" val="26299673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490CA560-383F-4651-8058-FCBB018A90E4}" type="slidenum">
              <a:rPr lang="nl-NL" smtClean="0"/>
              <a:t>24</a:t>
            </a:fld>
            <a:endParaRPr lang="nl-NL"/>
          </a:p>
        </p:txBody>
      </p:sp>
    </p:spTree>
    <p:extLst>
      <p:ext uri="{BB962C8B-B14F-4D97-AF65-F5344CB8AC3E}">
        <p14:creationId xmlns:p14="http://schemas.microsoft.com/office/powerpoint/2010/main" val="9847755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CEFF483-45DC-4E81-A2AB-211DB521D4A4}" type="slidenum">
              <a:rPr lang="fr-FR" smtClean="0"/>
              <a:t>32</a:t>
            </a:fld>
            <a:endParaRPr lang="fr-FR"/>
          </a:p>
        </p:txBody>
      </p:sp>
    </p:spTree>
    <p:extLst>
      <p:ext uri="{BB962C8B-B14F-4D97-AF65-F5344CB8AC3E}">
        <p14:creationId xmlns:p14="http://schemas.microsoft.com/office/powerpoint/2010/main" val="23437807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5CEFF483-45DC-4E81-A2AB-211DB521D4A4}" type="slidenum">
              <a:rPr lang="fr-FR" smtClean="0"/>
              <a:t>33</a:t>
            </a:fld>
            <a:endParaRPr lang="fr-FR"/>
          </a:p>
        </p:txBody>
      </p:sp>
    </p:spTree>
    <p:extLst>
      <p:ext uri="{BB962C8B-B14F-4D97-AF65-F5344CB8AC3E}">
        <p14:creationId xmlns:p14="http://schemas.microsoft.com/office/powerpoint/2010/main" val="4651320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55793B9-FA4B-4CBD-A912-7D036E0D702A}"/>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C0133EBD-3917-434D-9F55-3E57FB9C72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69EB0542-BD23-46FF-ABAE-A2BF15179E4E}"/>
              </a:ext>
            </a:extLst>
          </p:cNvPr>
          <p:cNvSpPr>
            <a:spLocks noGrp="1"/>
          </p:cNvSpPr>
          <p:nvPr>
            <p:ph type="dt" sz="half" idx="10"/>
          </p:nvPr>
        </p:nvSpPr>
        <p:spPr/>
        <p:txBody>
          <a:bodyPr/>
          <a:lstStyle/>
          <a:p>
            <a:fld id="{3C02C2EB-C507-4809-A446-D87102FE6D84}" type="datetime1">
              <a:rPr lang="fr-FR" smtClean="0"/>
              <a:t>23/02/2022</a:t>
            </a:fld>
            <a:endParaRPr lang="fr-FR"/>
          </a:p>
        </p:txBody>
      </p:sp>
      <p:sp>
        <p:nvSpPr>
          <p:cNvPr id="5" name="Espace réservé du pied de page 4">
            <a:extLst>
              <a:ext uri="{FF2B5EF4-FFF2-40B4-BE49-F238E27FC236}">
                <a16:creationId xmlns:a16="http://schemas.microsoft.com/office/drawing/2014/main" id="{35EA4029-3D23-4CAF-AED2-111B0DF97AFD}"/>
              </a:ext>
            </a:extLst>
          </p:cNvPr>
          <p:cNvSpPr>
            <a:spLocks noGrp="1"/>
          </p:cNvSpPr>
          <p:nvPr>
            <p:ph type="ftr" sz="quarter" idx="11"/>
          </p:nvPr>
        </p:nvSpPr>
        <p:spPr/>
        <p:txBody>
          <a:bodyPr/>
          <a:lstStyle/>
          <a:p>
            <a:r>
              <a:rPr lang="fr-FR"/>
              <a:t>Lundi 29 septembre - Atelier Thémis - ATIBT - LCB - PROBOS</a:t>
            </a:r>
          </a:p>
        </p:txBody>
      </p:sp>
      <p:sp>
        <p:nvSpPr>
          <p:cNvPr id="6" name="Espace réservé du numéro de diapositive 5">
            <a:extLst>
              <a:ext uri="{FF2B5EF4-FFF2-40B4-BE49-F238E27FC236}">
                <a16:creationId xmlns:a16="http://schemas.microsoft.com/office/drawing/2014/main" id="{83FFC1C2-7AB2-4547-B68E-ACB92B2D732F}"/>
              </a:ext>
            </a:extLst>
          </p:cNvPr>
          <p:cNvSpPr>
            <a:spLocks noGrp="1"/>
          </p:cNvSpPr>
          <p:nvPr>
            <p:ph type="sldNum" sz="quarter" idx="12"/>
          </p:nvPr>
        </p:nvSpPr>
        <p:spPr/>
        <p:txBody>
          <a:bodyPr/>
          <a:lstStyle/>
          <a:p>
            <a:fld id="{21B3771B-9A50-4AB2-8B01-1C3F3473880A}" type="slidenum">
              <a:rPr lang="fr-FR" smtClean="0"/>
              <a:t>‹N°›</a:t>
            </a:fld>
            <a:endParaRPr lang="fr-FR"/>
          </a:p>
        </p:txBody>
      </p:sp>
    </p:spTree>
    <p:extLst>
      <p:ext uri="{BB962C8B-B14F-4D97-AF65-F5344CB8AC3E}">
        <p14:creationId xmlns:p14="http://schemas.microsoft.com/office/powerpoint/2010/main" val="32956851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F23362A-6AC8-4B86-B0AC-43FB08996E98}"/>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ADF705C2-716E-4AC7-A587-2579BFC80D08}"/>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A03D16B-9AF4-4FE2-A846-228EFBF4AF4E}"/>
              </a:ext>
            </a:extLst>
          </p:cNvPr>
          <p:cNvSpPr>
            <a:spLocks noGrp="1"/>
          </p:cNvSpPr>
          <p:nvPr>
            <p:ph type="dt" sz="half" idx="10"/>
          </p:nvPr>
        </p:nvSpPr>
        <p:spPr/>
        <p:txBody>
          <a:bodyPr/>
          <a:lstStyle/>
          <a:p>
            <a:fld id="{7DAAE221-576A-45A0-A839-CD2461972BF6}" type="datetime1">
              <a:rPr lang="fr-FR" smtClean="0"/>
              <a:t>23/02/2022</a:t>
            </a:fld>
            <a:endParaRPr lang="fr-FR"/>
          </a:p>
        </p:txBody>
      </p:sp>
      <p:sp>
        <p:nvSpPr>
          <p:cNvPr id="5" name="Espace réservé du pied de page 4">
            <a:extLst>
              <a:ext uri="{FF2B5EF4-FFF2-40B4-BE49-F238E27FC236}">
                <a16:creationId xmlns:a16="http://schemas.microsoft.com/office/drawing/2014/main" id="{FADBCDD2-7139-4BE9-803B-DE3EA0B666AA}"/>
              </a:ext>
            </a:extLst>
          </p:cNvPr>
          <p:cNvSpPr>
            <a:spLocks noGrp="1"/>
          </p:cNvSpPr>
          <p:nvPr>
            <p:ph type="ftr" sz="quarter" idx="11"/>
          </p:nvPr>
        </p:nvSpPr>
        <p:spPr/>
        <p:txBody>
          <a:bodyPr/>
          <a:lstStyle/>
          <a:p>
            <a:r>
              <a:rPr lang="fr-FR"/>
              <a:t>Lundi 29 septembre - Atelier Thémis - ATIBT - LCB - PROBOS</a:t>
            </a:r>
          </a:p>
        </p:txBody>
      </p:sp>
      <p:sp>
        <p:nvSpPr>
          <p:cNvPr id="6" name="Espace réservé du numéro de diapositive 5">
            <a:extLst>
              <a:ext uri="{FF2B5EF4-FFF2-40B4-BE49-F238E27FC236}">
                <a16:creationId xmlns:a16="http://schemas.microsoft.com/office/drawing/2014/main" id="{0288D47E-5942-4125-8FC1-9DE3098B9C97}"/>
              </a:ext>
            </a:extLst>
          </p:cNvPr>
          <p:cNvSpPr>
            <a:spLocks noGrp="1"/>
          </p:cNvSpPr>
          <p:nvPr>
            <p:ph type="sldNum" sz="quarter" idx="12"/>
          </p:nvPr>
        </p:nvSpPr>
        <p:spPr/>
        <p:txBody>
          <a:bodyPr/>
          <a:lstStyle/>
          <a:p>
            <a:fld id="{21B3771B-9A50-4AB2-8B01-1C3F3473880A}" type="slidenum">
              <a:rPr lang="fr-FR" smtClean="0"/>
              <a:t>‹N°›</a:t>
            </a:fld>
            <a:endParaRPr lang="fr-FR"/>
          </a:p>
        </p:txBody>
      </p:sp>
    </p:spTree>
    <p:extLst>
      <p:ext uri="{BB962C8B-B14F-4D97-AF65-F5344CB8AC3E}">
        <p14:creationId xmlns:p14="http://schemas.microsoft.com/office/powerpoint/2010/main" val="2090865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CA58ABC1-5311-4640-B61D-CD7DF08AE502}"/>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03596DD5-A2ED-4059-896D-9E40D57D154B}"/>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7CEA2CB-3F97-457A-B966-A3A237743FB7}"/>
              </a:ext>
            </a:extLst>
          </p:cNvPr>
          <p:cNvSpPr>
            <a:spLocks noGrp="1"/>
          </p:cNvSpPr>
          <p:nvPr>
            <p:ph type="dt" sz="half" idx="10"/>
          </p:nvPr>
        </p:nvSpPr>
        <p:spPr/>
        <p:txBody>
          <a:bodyPr/>
          <a:lstStyle/>
          <a:p>
            <a:fld id="{E084B34C-8363-4508-915B-421C36FA3B56}" type="datetime1">
              <a:rPr lang="fr-FR" smtClean="0"/>
              <a:t>23/02/2022</a:t>
            </a:fld>
            <a:endParaRPr lang="fr-FR"/>
          </a:p>
        </p:txBody>
      </p:sp>
      <p:sp>
        <p:nvSpPr>
          <p:cNvPr id="5" name="Espace réservé du pied de page 4">
            <a:extLst>
              <a:ext uri="{FF2B5EF4-FFF2-40B4-BE49-F238E27FC236}">
                <a16:creationId xmlns:a16="http://schemas.microsoft.com/office/drawing/2014/main" id="{DC53E83C-6CF7-4010-981B-87451DD66E1C}"/>
              </a:ext>
            </a:extLst>
          </p:cNvPr>
          <p:cNvSpPr>
            <a:spLocks noGrp="1"/>
          </p:cNvSpPr>
          <p:nvPr>
            <p:ph type="ftr" sz="quarter" idx="11"/>
          </p:nvPr>
        </p:nvSpPr>
        <p:spPr/>
        <p:txBody>
          <a:bodyPr/>
          <a:lstStyle/>
          <a:p>
            <a:r>
              <a:rPr lang="fr-FR"/>
              <a:t>Lundi 29 septembre - Atelier Thémis - ATIBT - LCB - PROBOS</a:t>
            </a:r>
          </a:p>
        </p:txBody>
      </p:sp>
      <p:sp>
        <p:nvSpPr>
          <p:cNvPr id="6" name="Espace réservé du numéro de diapositive 5">
            <a:extLst>
              <a:ext uri="{FF2B5EF4-FFF2-40B4-BE49-F238E27FC236}">
                <a16:creationId xmlns:a16="http://schemas.microsoft.com/office/drawing/2014/main" id="{F026D775-FC6D-41D0-B945-1D78ED9EB99C}"/>
              </a:ext>
            </a:extLst>
          </p:cNvPr>
          <p:cNvSpPr>
            <a:spLocks noGrp="1"/>
          </p:cNvSpPr>
          <p:nvPr>
            <p:ph type="sldNum" sz="quarter" idx="12"/>
          </p:nvPr>
        </p:nvSpPr>
        <p:spPr/>
        <p:txBody>
          <a:bodyPr/>
          <a:lstStyle/>
          <a:p>
            <a:fld id="{21B3771B-9A50-4AB2-8B01-1C3F3473880A}" type="slidenum">
              <a:rPr lang="fr-FR" smtClean="0"/>
              <a:t>‹N°›</a:t>
            </a:fld>
            <a:endParaRPr lang="fr-FR"/>
          </a:p>
        </p:txBody>
      </p:sp>
    </p:spTree>
    <p:extLst>
      <p:ext uri="{BB962C8B-B14F-4D97-AF65-F5344CB8AC3E}">
        <p14:creationId xmlns:p14="http://schemas.microsoft.com/office/powerpoint/2010/main" val="40381922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eldia">
    <p:spTree>
      <p:nvGrpSpPr>
        <p:cNvPr id="1" name=""/>
        <p:cNvGrpSpPr/>
        <p:nvPr/>
      </p:nvGrpSpPr>
      <p:grpSpPr>
        <a:xfrm>
          <a:off x="0" y="0"/>
          <a:ext cx="0" cy="0"/>
          <a:chOff x="0" y="0"/>
          <a:chExt cx="0" cy="0"/>
        </a:xfrm>
      </p:grpSpPr>
      <p:pic>
        <p:nvPicPr>
          <p:cNvPr id="7" name="Picture 2" descr="P:\systeembeheer\PowerPoint\hout_bg.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539" y="808088"/>
            <a:ext cx="12202539" cy="557324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10539" y="2132856"/>
            <a:ext cx="12202539" cy="2287976"/>
          </a:xfrm>
          <a:prstGeom prst="rect">
            <a:avLst/>
          </a:prstGeom>
          <a:noFill/>
          <a:extLst>
            <a:ext uri="{909E8E84-426E-40DD-AFC4-6F175D3DCCD1}">
              <a14:hiddenFill xmlns:a14="http://schemas.microsoft.com/office/drawing/2010/main">
                <a:solidFill>
                  <a:srgbClr val="FFFFFF"/>
                </a:solidFill>
              </a14:hiddenFill>
            </a:ext>
          </a:extLst>
        </p:spPr>
      </p:pic>
      <p:sp>
        <p:nvSpPr>
          <p:cNvPr id="8" name="Rechthoek 7"/>
          <p:cNvSpPr/>
          <p:nvPr userDrawn="1"/>
        </p:nvSpPr>
        <p:spPr>
          <a:xfrm>
            <a:off x="-10539" y="-27384"/>
            <a:ext cx="12202539" cy="2160240"/>
          </a:xfrm>
          <a:prstGeom prst="rect">
            <a:avLst/>
          </a:prstGeom>
          <a:solidFill>
            <a:srgbClr val="0030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002060"/>
              </a:solidFill>
            </a:endParaRPr>
          </a:p>
        </p:txBody>
      </p:sp>
      <p:pic>
        <p:nvPicPr>
          <p:cNvPr id="9" name="Picture 4" descr="P:\systeembeheer\PowerPoint\logoProbos.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23393" y="4789388"/>
            <a:ext cx="3494617" cy="1231900"/>
          </a:xfrm>
          <a:prstGeom prst="rect">
            <a:avLst/>
          </a:prstGeom>
          <a:noFill/>
          <a:extLst>
            <a:ext uri="{909E8E84-426E-40DD-AFC4-6F175D3DCCD1}">
              <a14:hiddenFill xmlns:a14="http://schemas.microsoft.com/office/drawing/2010/main">
                <a:solidFill>
                  <a:srgbClr val="FFFFFF"/>
                </a:solidFill>
              </a14:hiddenFill>
            </a:ext>
          </a:extLst>
        </p:spPr>
      </p:pic>
      <p:sp>
        <p:nvSpPr>
          <p:cNvPr id="13" name="Rechthoek 12"/>
          <p:cNvSpPr/>
          <p:nvPr userDrawn="1"/>
        </p:nvSpPr>
        <p:spPr>
          <a:xfrm>
            <a:off x="0" y="2132857"/>
            <a:ext cx="12202539" cy="459173"/>
          </a:xfrm>
          <a:prstGeom prst="rect">
            <a:avLst/>
          </a:prstGeom>
          <a:solidFill>
            <a:srgbClr val="00305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800">
              <a:solidFill>
                <a:srgbClr val="002060"/>
              </a:solidFill>
            </a:endParaRPr>
          </a:p>
        </p:txBody>
      </p:sp>
      <p:sp>
        <p:nvSpPr>
          <p:cNvPr id="3" name="Ondertitel 2"/>
          <p:cNvSpPr>
            <a:spLocks noGrp="1"/>
          </p:cNvSpPr>
          <p:nvPr>
            <p:ph type="subTitle" idx="1" hasCustomPrompt="1"/>
          </p:nvPr>
        </p:nvSpPr>
        <p:spPr>
          <a:xfrm>
            <a:off x="623392" y="2132857"/>
            <a:ext cx="8534400" cy="459173"/>
          </a:xfrm>
        </p:spPr>
        <p:txBody>
          <a:bodyPr>
            <a:normAutofit/>
          </a:bodyPr>
          <a:lstStyle>
            <a:lvl1pPr marL="0" indent="0" algn="l">
              <a:buNone/>
              <a:defRPr sz="2000" baseline="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a:solidFill>
                  <a:schemeClr val="bg1"/>
                </a:solidFill>
                <a:latin typeface="PT Serif" panose="020A0603040505020204" pitchFamily="18" charset="0"/>
              </a:rPr>
              <a:t>Klik om naam van de auteur - plaats, datum </a:t>
            </a:r>
          </a:p>
        </p:txBody>
      </p:sp>
      <p:sp>
        <p:nvSpPr>
          <p:cNvPr id="2" name="Titel 1"/>
          <p:cNvSpPr>
            <a:spLocks noGrp="1"/>
          </p:cNvSpPr>
          <p:nvPr>
            <p:ph type="ctrTitle"/>
          </p:nvPr>
        </p:nvSpPr>
        <p:spPr>
          <a:xfrm>
            <a:off x="623392" y="260648"/>
            <a:ext cx="10363200" cy="1584176"/>
          </a:xfrm>
        </p:spPr>
        <p:txBody>
          <a:bodyPr/>
          <a:lstStyle>
            <a:lvl1pPr algn="l">
              <a:defRPr>
                <a:solidFill>
                  <a:schemeClr val="bg1"/>
                </a:solidFill>
              </a:defRPr>
            </a:lvl1pPr>
          </a:lstStyle>
          <a:p>
            <a:r>
              <a:rPr lang="nl-NL"/>
              <a:t>Klik om de stijl te bewerken</a:t>
            </a:r>
            <a:endParaRPr lang="nl-NL" dirty="0"/>
          </a:p>
        </p:txBody>
      </p:sp>
    </p:spTree>
    <p:extLst>
      <p:ext uri="{BB962C8B-B14F-4D97-AF65-F5344CB8AC3E}">
        <p14:creationId xmlns:p14="http://schemas.microsoft.com/office/powerpoint/2010/main" val="2035962700"/>
      </p:ext>
    </p:extLst>
  </p:cSld>
  <p:clrMapOvr>
    <a:masterClrMapping/>
  </p:clrMapOvr>
  <p:hf sldNum="0" hdr="0" ftr="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845C73-21AB-44C3-906A-7375C36AC09F}"/>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29947B4E-2E58-4AE2-A6A7-D7D0ABAADD16}"/>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74482E2-F057-4D52-8236-FD3DFC5CEB08}"/>
              </a:ext>
            </a:extLst>
          </p:cNvPr>
          <p:cNvSpPr>
            <a:spLocks noGrp="1"/>
          </p:cNvSpPr>
          <p:nvPr>
            <p:ph type="dt" sz="half" idx="10"/>
          </p:nvPr>
        </p:nvSpPr>
        <p:spPr/>
        <p:txBody>
          <a:bodyPr/>
          <a:lstStyle/>
          <a:p>
            <a:fld id="{DFB89CF7-B6DA-4467-8B1A-FE84ABAAC195}" type="datetime1">
              <a:rPr lang="fr-FR" smtClean="0"/>
              <a:t>23/02/2022</a:t>
            </a:fld>
            <a:endParaRPr lang="fr-FR"/>
          </a:p>
        </p:txBody>
      </p:sp>
      <p:sp>
        <p:nvSpPr>
          <p:cNvPr id="5" name="Espace réservé du pied de page 4">
            <a:extLst>
              <a:ext uri="{FF2B5EF4-FFF2-40B4-BE49-F238E27FC236}">
                <a16:creationId xmlns:a16="http://schemas.microsoft.com/office/drawing/2014/main" id="{31A855F2-7FD1-4AD0-99FB-62B0B977B64B}"/>
              </a:ext>
            </a:extLst>
          </p:cNvPr>
          <p:cNvSpPr>
            <a:spLocks noGrp="1"/>
          </p:cNvSpPr>
          <p:nvPr>
            <p:ph type="ftr" sz="quarter" idx="11"/>
          </p:nvPr>
        </p:nvSpPr>
        <p:spPr/>
        <p:txBody>
          <a:bodyPr/>
          <a:lstStyle/>
          <a:p>
            <a:r>
              <a:rPr lang="fr-FR"/>
              <a:t>Lundi 29 septembre - Atelier Thémis - ATIBT - LCB - PROBOS</a:t>
            </a:r>
          </a:p>
        </p:txBody>
      </p:sp>
      <p:sp>
        <p:nvSpPr>
          <p:cNvPr id="6" name="Espace réservé du numéro de diapositive 5">
            <a:extLst>
              <a:ext uri="{FF2B5EF4-FFF2-40B4-BE49-F238E27FC236}">
                <a16:creationId xmlns:a16="http://schemas.microsoft.com/office/drawing/2014/main" id="{AA539F4B-8768-48F1-BAE5-A2F337891739}"/>
              </a:ext>
            </a:extLst>
          </p:cNvPr>
          <p:cNvSpPr>
            <a:spLocks noGrp="1"/>
          </p:cNvSpPr>
          <p:nvPr>
            <p:ph type="sldNum" sz="quarter" idx="12"/>
          </p:nvPr>
        </p:nvSpPr>
        <p:spPr/>
        <p:txBody>
          <a:bodyPr/>
          <a:lstStyle/>
          <a:p>
            <a:fld id="{21B3771B-9A50-4AB2-8B01-1C3F3473880A}" type="slidenum">
              <a:rPr lang="fr-FR" smtClean="0"/>
              <a:t>‹N°›</a:t>
            </a:fld>
            <a:endParaRPr lang="fr-FR"/>
          </a:p>
        </p:txBody>
      </p:sp>
    </p:spTree>
    <p:extLst>
      <p:ext uri="{BB962C8B-B14F-4D97-AF65-F5344CB8AC3E}">
        <p14:creationId xmlns:p14="http://schemas.microsoft.com/office/powerpoint/2010/main" val="6691059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E1C49A-41EC-450B-A739-0286AF397309}"/>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F1A3C4C6-7960-4AE7-97DA-DCA4561E94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C26ACA45-DF0B-4184-80E6-886A8EBA0A8D}"/>
              </a:ext>
            </a:extLst>
          </p:cNvPr>
          <p:cNvSpPr>
            <a:spLocks noGrp="1"/>
          </p:cNvSpPr>
          <p:nvPr>
            <p:ph type="dt" sz="half" idx="10"/>
          </p:nvPr>
        </p:nvSpPr>
        <p:spPr/>
        <p:txBody>
          <a:bodyPr/>
          <a:lstStyle/>
          <a:p>
            <a:fld id="{619278BA-BE05-4B20-B7DA-6306F796CB48}" type="datetime1">
              <a:rPr lang="fr-FR" smtClean="0"/>
              <a:t>23/02/2022</a:t>
            </a:fld>
            <a:endParaRPr lang="fr-FR"/>
          </a:p>
        </p:txBody>
      </p:sp>
      <p:sp>
        <p:nvSpPr>
          <p:cNvPr id="5" name="Espace réservé du pied de page 4">
            <a:extLst>
              <a:ext uri="{FF2B5EF4-FFF2-40B4-BE49-F238E27FC236}">
                <a16:creationId xmlns:a16="http://schemas.microsoft.com/office/drawing/2014/main" id="{61790A0A-34D6-4837-BAF2-9753D7AFA1A3}"/>
              </a:ext>
            </a:extLst>
          </p:cNvPr>
          <p:cNvSpPr>
            <a:spLocks noGrp="1"/>
          </p:cNvSpPr>
          <p:nvPr>
            <p:ph type="ftr" sz="quarter" idx="11"/>
          </p:nvPr>
        </p:nvSpPr>
        <p:spPr/>
        <p:txBody>
          <a:bodyPr/>
          <a:lstStyle/>
          <a:p>
            <a:r>
              <a:rPr lang="fr-FR"/>
              <a:t>Lundi 29 septembre - Atelier Thémis - ATIBT - LCB - PROBOS</a:t>
            </a:r>
          </a:p>
        </p:txBody>
      </p:sp>
      <p:sp>
        <p:nvSpPr>
          <p:cNvPr id="6" name="Espace réservé du numéro de diapositive 5">
            <a:extLst>
              <a:ext uri="{FF2B5EF4-FFF2-40B4-BE49-F238E27FC236}">
                <a16:creationId xmlns:a16="http://schemas.microsoft.com/office/drawing/2014/main" id="{53C72114-39F0-45DD-9D40-CA3E6674B7CA}"/>
              </a:ext>
            </a:extLst>
          </p:cNvPr>
          <p:cNvSpPr>
            <a:spLocks noGrp="1"/>
          </p:cNvSpPr>
          <p:nvPr>
            <p:ph type="sldNum" sz="quarter" idx="12"/>
          </p:nvPr>
        </p:nvSpPr>
        <p:spPr/>
        <p:txBody>
          <a:bodyPr/>
          <a:lstStyle/>
          <a:p>
            <a:fld id="{21B3771B-9A50-4AB2-8B01-1C3F3473880A}" type="slidenum">
              <a:rPr lang="fr-FR" smtClean="0"/>
              <a:t>‹N°›</a:t>
            </a:fld>
            <a:endParaRPr lang="fr-FR"/>
          </a:p>
        </p:txBody>
      </p:sp>
    </p:spTree>
    <p:extLst>
      <p:ext uri="{BB962C8B-B14F-4D97-AF65-F5344CB8AC3E}">
        <p14:creationId xmlns:p14="http://schemas.microsoft.com/office/powerpoint/2010/main" val="7594245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012A8B2-845E-4896-AD8A-0FA9F9AF2BCD}"/>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047B260E-BDB1-401E-A4AD-C32F05F7AF89}"/>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8EF73206-9797-4655-8274-3C68678F710B}"/>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DF626137-29F5-4331-9AAE-604E4F169146}"/>
              </a:ext>
            </a:extLst>
          </p:cNvPr>
          <p:cNvSpPr>
            <a:spLocks noGrp="1"/>
          </p:cNvSpPr>
          <p:nvPr>
            <p:ph type="dt" sz="half" idx="10"/>
          </p:nvPr>
        </p:nvSpPr>
        <p:spPr/>
        <p:txBody>
          <a:bodyPr/>
          <a:lstStyle/>
          <a:p>
            <a:fld id="{48A3C54D-9791-4318-A76A-04165F424BB6}" type="datetime1">
              <a:rPr lang="fr-FR" smtClean="0"/>
              <a:t>23/02/2022</a:t>
            </a:fld>
            <a:endParaRPr lang="fr-FR"/>
          </a:p>
        </p:txBody>
      </p:sp>
      <p:sp>
        <p:nvSpPr>
          <p:cNvPr id="6" name="Espace réservé du pied de page 5">
            <a:extLst>
              <a:ext uri="{FF2B5EF4-FFF2-40B4-BE49-F238E27FC236}">
                <a16:creationId xmlns:a16="http://schemas.microsoft.com/office/drawing/2014/main" id="{B7B0E093-0F5D-483E-AF40-AE36FC0F03DA}"/>
              </a:ext>
            </a:extLst>
          </p:cNvPr>
          <p:cNvSpPr>
            <a:spLocks noGrp="1"/>
          </p:cNvSpPr>
          <p:nvPr>
            <p:ph type="ftr" sz="quarter" idx="11"/>
          </p:nvPr>
        </p:nvSpPr>
        <p:spPr/>
        <p:txBody>
          <a:bodyPr/>
          <a:lstStyle/>
          <a:p>
            <a:r>
              <a:rPr lang="fr-FR"/>
              <a:t>Lundi 29 septembre - Atelier Thémis - ATIBT - LCB - PROBOS</a:t>
            </a:r>
          </a:p>
        </p:txBody>
      </p:sp>
      <p:sp>
        <p:nvSpPr>
          <p:cNvPr id="7" name="Espace réservé du numéro de diapositive 6">
            <a:extLst>
              <a:ext uri="{FF2B5EF4-FFF2-40B4-BE49-F238E27FC236}">
                <a16:creationId xmlns:a16="http://schemas.microsoft.com/office/drawing/2014/main" id="{1B37BE07-9080-4666-AB40-EDBA441FFB2C}"/>
              </a:ext>
            </a:extLst>
          </p:cNvPr>
          <p:cNvSpPr>
            <a:spLocks noGrp="1"/>
          </p:cNvSpPr>
          <p:nvPr>
            <p:ph type="sldNum" sz="quarter" idx="12"/>
          </p:nvPr>
        </p:nvSpPr>
        <p:spPr/>
        <p:txBody>
          <a:bodyPr/>
          <a:lstStyle/>
          <a:p>
            <a:fld id="{21B3771B-9A50-4AB2-8B01-1C3F3473880A}" type="slidenum">
              <a:rPr lang="fr-FR" smtClean="0"/>
              <a:t>‹N°›</a:t>
            </a:fld>
            <a:endParaRPr lang="fr-FR"/>
          </a:p>
        </p:txBody>
      </p:sp>
    </p:spTree>
    <p:extLst>
      <p:ext uri="{BB962C8B-B14F-4D97-AF65-F5344CB8AC3E}">
        <p14:creationId xmlns:p14="http://schemas.microsoft.com/office/powerpoint/2010/main" val="31723720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9C9F57-C791-43F1-BA01-5FC0DC3F47F2}"/>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88B52D49-8227-4012-BC6A-864D7958B4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388C0736-70F5-43B9-9CFB-008C1C3EA7ED}"/>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7E89C707-3A9C-4EDC-A79A-21EF612909D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BDCBBDB6-24A3-4FAA-A434-46F93F0B556D}"/>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9A669994-4FE5-4771-997C-CAFD9E0CAED1}"/>
              </a:ext>
            </a:extLst>
          </p:cNvPr>
          <p:cNvSpPr>
            <a:spLocks noGrp="1"/>
          </p:cNvSpPr>
          <p:nvPr>
            <p:ph type="dt" sz="half" idx="10"/>
          </p:nvPr>
        </p:nvSpPr>
        <p:spPr/>
        <p:txBody>
          <a:bodyPr/>
          <a:lstStyle/>
          <a:p>
            <a:fld id="{065F8013-58B4-46D5-AC1B-F8F31F083F7C}" type="datetime1">
              <a:rPr lang="fr-FR" smtClean="0"/>
              <a:t>23/02/2022</a:t>
            </a:fld>
            <a:endParaRPr lang="fr-FR"/>
          </a:p>
        </p:txBody>
      </p:sp>
      <p:sp>
        <p:nvSpPr>
          <p:cNvPr id="8" name="Espace réservé du pied de page 7">
            <a:extLst>
              <a:ext uri="{FF2B5EF4-FFF2-40B4-BE49-F238E27FC236}">
                <a16:creationId xmlns:a16="http://schemas.microsoft.com/office/drawing/2014/main" id="{71A2DCC4-4877-49DC-A23D-0BCE291DD1C9}"/>
              </a:ext>
            </a:extLst>
          </p:cNvPr>
          <p:cNvSpPr>
            <a:spLocks noGrp="1"/>
          </p:cNvSpPr>
          <p:nvPr>
            <p:ph type="ftr" sz="quarter" idx="11"/>
          </p:nvPr>
        </p:nvSpPr>
        <p:spPr/>
        <p:txBody>
          <a:bodyPr/>
          <a:lstStyle/>
          <a:p>
            <a:r>
              <a:rPr lang="fr-FR"/>
              <a:t>Lundi 29 septembre - Atelier Thémis - ATIBT - LCB - PROBOS</a:t>
            </a:r>
          </a:p>
        </p:txBody>
      </p:sp>
      <p:sp>
        <p:nvSpPr>
          <p:cNvPr id="9" name="Espace réservé du numéro de diapositive 8">
            <a:extLst>
              <a:ext uri="{FF2B5EF4-FFF2-40B4-BE49-F238E27FC236}">
                <a16:creationId xmlns:a16="http://schemas.microsoft.com/office/drawing/2014/main" id="{0D47E7B6-3B56-450C-A83F-25F70B161CA3}"/>
              </a:ext>
            </a:extLst>
          </p:cNvPr>
          <p:cNvSpPr>
            <a:spLocks noGrp="1"/>
          </p:cNvSpPr>
          <p:nvPr>
            <p:ph type="sldNum" sz="quarter" idx="12"/>
          </p:nvPr>
        </p:nvSpPr>
        <p:spPr/>
        <p:txBody>
          <a:bodyPr/>
          <a:lstStyle/>
          <a:p>
            <a:fld id="{21B3771B-9A50-4AB2-8B01-1C3F3473880A}" type="slidenum">
              <a:rPr lang="fr-FR" smtClean="0"/>
              <a:t>‹N°›</a:t>
            </a:fld>
            <a:endParaRPr lang="fr-FR"/>
          </a:p>
        </p:txBody>
      </p:sp>
    </p:spTree>
    <p:extLst>
      <p:ext uri="{BB962C8B-B14F-4D97-AF65-F5344CB8AC3E}">
        <p14:creationId xmlns:p14="http://schemas.microsoft.com/office/powerpoint/2010/main" val="42164697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8E59F6-AF0A-4E16-8D4F-862B35C4E07C}"/>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554C5510-70D9-4F21-B6D4-2C02719C9213}"/>
              </a:ext>
            </a:extLst>
          </p:cNvPr>
          <p:cNvSpPr>
            <a:spLocks noGrp="1"/>
          </p:cNvSpPr>
          <p:nvPr>
            <p:ph type="dt" sz="half" idx="10"/>
          </p:nvPr>
        </p:nvSpPr>
        <p:spPr/>
        <p:txBody>
          <a:bodyPr/>
          <a:lstStyle/>
          <a:p>
            <a:fld id="{A29FC7FB-13BE-430C-950B-731E363972AA}" type="datetime1">
              <a:rPr lang="fr-FR" smtClean="0"/>
              <a:t>23/02/2022</a:t>
            </a:fld>
            <a:endParaRPr lang="fr-FR"/>
          </a:p>
        </p:txBody>
      </p:sp>
      <p:sp>
        <p:nvSpPr>
          <p:cNvPr id="4" name="Espace réservé du pied de page 3">
            <a:extLst>
              <a:ext uri="{FF2B5EF4-FFF2-40B4-BE49-F238E27FC236}">
                <a16:creationId xmlns:a16="http://schemas.microsoft.com/office/drawing/2014/main" id="{B23C5090-F2FC-4934-ACF3-63AD8962CE4C}"/>
              </a:ext>
            </a:extLst>
          </p:cNvPr>
          <p:cNvSpPr>
            <a:spLocks noGrp="1"/>
          </p:cNvSpPr>
          <p:nvPr>
            <p:ph type="ftr" sz="quarter" idx="11"/>
          </p:nvPr>
        </p:nvSpPr>
        <p:spPr/>
        <p:txBody>
          <a:bodyPr/>
          <a:lstStyle/>
          <a:p>
            <a:r>
              <a:rPr lang="fr-FR"/>
              <a:t>Lundi 29 septembre - Atelier Thémis - ATIBT - LCB - PROBOS</a:t>
            </a:r>
          </a:p>
        </p:txBody>
      </p:sp>
      <p:sp>
        <p:nvSpPr>
          <p:cNvPr id="5" name="Espace réservé du numéro de diapositive 4">
            <a:extLst>
              <a:ext uri="{FF2B5EF4-FFF2-40B4-BE49-F238E27FC236}">
                <a16:creationId xmlns:a16="http://schemas.microsoft.com/office/drawing/2014/main" id="{A75C18E7-255E-42CD-8A27-B658E4AABFCC}"/>
              </a:ext>
            </a:extLst>
          </p:cNvPr>
          <p:cNvSpPr>
            <a:spLocks noGrp="1"/>
          </p:cNvSpPr>
          <p:nvPr>
            <p:ph type="sldNum" sz="quarter" idx="12"/>
          </p:nvPr>
        </p:nvSpPr>
        <p:spPr/>
        <p:txBody>
          <a:bodyPr/>
          <a:lstStyle/>
          <a:p>
            <a:fld id="{21B3771B-9A50-4AB2-8B01-1C3F3473880A}" type="slidenum">
              <a:rPr lang="fr-FR" smtClean="0"/>
              <a:t>‹N°›</a:t>
            </a:fld>
            <a:endParaRPr lang="fr-FR"/>
          </a:p>
        </p:txBody>
      </p:sp>
    </p:spTree>
    <p:extLst>
      <p:ext uri="{BB962C8B-B14F-4D97-AF65-F5344CB8AC3E}">
        <p14:creationId xmlns:p14="http://schemas.microsoft.com/office/powerpoint/2010/main" val="40993822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9580456B-72E2-476B-A02F-754BC5C704BF}"/>
              </a:ext>
            </a:extLst>
          </p:cNvPr>
          <p:cNvSpPr>
            <a:spLocks noGrp="1"/>
          </p:cNvSpPr>
          <p:nvPr>
            <p:ph type="dt" sz="half" idx="10"/>
          </p:nvPr>
        </p:nvSpPr>
        <p:spPr/>
        <p:txBody>
          <a:bodyPr/>
          <a:lstStyle/>
          <a:p>
            <a:fld id="{AB91DD06-BA4D-4EE8-ABE8-A07CDAFAD3DA}" type="datetime1">
              <a:rPr lang="fr-FR" smtClean="0"/>
              <a:t>23/02/2022</a:t>
            </a:fld>
            <a:endParaRPr lang="fr-FR"/>
          </a:p>
        </p:txBody>
      </p:sp>
      <p:sp>
        <p:nvSpPr>
          <p:cNvPr id="3" name="Espace réservé du pied de page 2">
            <a:extLst>
              <a:ext uri="{FF2B5EF4-FFF2-40B4-BE49-F238E27FC236}">
                <a16:creationId xmlns:a16="http://schemas.microsoft.com/office/drawing/2014/main" id="{DE4C615E-4068-43E5-8D4C-5D045F57041B}"/>
              </a:ext>
            </a:extLst>
          </p:cNvPr>
          <p:cNvSpPr>
            <a:spLocks noGrp="1"/>
          </p:cNvSpPr>
          <p:nvPr>
            <p:ph type="ftr" sz="quarter" idx="11"/>
          </p:nvPr>
        </p:nvSpPr>
        <p:spPr/>
        <p:txBody>
          <a:bodyPr/>
          <a:lstStyle/>
          <a:p>
            <a:r>
              <a:rPr lang="fr-FR"/>
              <a:t>Lundi 29 septembre - Atelier Thémis - ATIBT - LCB - PROBOS</a:t>
            </a:r>
          </a:p>
        </p:txBody>
      </p:sp>
      <p:sp>
        <p:nvSpPr>
          <p:cNvPr id="4" name="Espace réservé du numéro de diapositive 3">
            <a:extLst>
              <a:ext uri="{FF2B5EF4-FFF2-40B4-BE49-F238E27FC236}">
                <a16:creationId xmlns:a16="http://schemas.microsoft.com/office/drawing/2014/main" id="{847774EC-7B2D-40F7-BC93-BC930D8FC7CB}"/>
              </a:ext>
            </a:extLst>
          </p:cNvPr>
          <p:cNvSpPr>
            <a:spLocks noGrp="1"/>
          </p:cNvSpPr>
          <p:nvPr>
            <p:ph type="sldNum" sz="quarter" idx="12"/>
          </p:nvPr>
        </p:nvSpPr>
        <p:spPr/>
        <p:txBody>
          <a:bodyPr/>
          <a:lstStyle/>
          <a:p>
            <a:fld id="{21B3771B-9A50-4AB2-8B01-1C3F3473880A}" type="slidenum">
              <a:rPr lang="fr-FR" smtClean="0"/>
              <a:t>‹N°›</a:t>
            </a:fld>
            <a:endParaRPr lang="fr-FR"/>
          </a:p>
        </p:txBody>
      </p:sp>
    </p:spTree>
    <p:extLst>
      <p:ext uri="{BB962C8B-B14F-4D97-AF65-F5344CB8AC3E}">
        <p14:creationId xmlns:p14="http://schemas.microsoft.com/office/powerpoint/2010/main" val="3700365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EBA1AE-705B-4F03-ADE5-4F2081D43D50}"/>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C1EAA4D1-4B6A-4F48-9392-247B736A69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E73CF09E-9C94-4E17-9C9D-A11C5A8E34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54D0478B-CF52-4734-84E8-C19716DB6258}"/>
              </a:ext>
            </a:extLst>
          </p:cNvPr>
          <p:cNvSpPr>
            <a:spLocks noGrp="1"/>
          </p:cNvSpPr>
          <p:nvPr>
            <p:ph type="dt" sz="half" idx="10"/>
          </p:nvPr>
        </p:nvSpPr>
        <p:spPr/>
        <p:txBody>
          <a:bodyPr/>
          <a:lstStyle/>
          <a:p>
            <a:fld id="{BB040248-EE16-4658-8A26-8373FA02EC0A}" type="datetime1">
              <a:rPr lang="fr-FR" smtClean="0"/>
              <a:t>23/02/2022</a:t>
            </a:fld>
            <a:endParaRPr lang="fr-FR"/>
          </a:p>
        </p:txBody>
      </p:sp>
      <p:sp>
        <p:nvSpPr>
          <p:cNvPr id="6" name="Espace réservé du pied de page 5">
            <a:extLst>
              <a:ext uri="{FF2B5EF4-FFF2-40B4-BE49-F238E27FC236}">
                <a16:creationId xmlns:a16="http://schemas.microsoft.com/office/drawing/2014/main" id="{89CC17F1-859B-4766-89FF-C97F657F34C5}"/>
              </a:ext>
            </a:extLst>
          </p:cNvPr>
          <p:cNvSpPr>
            <a:spLocks noGrp="1"/>
          </p:cNvSpPr>
          <p:nvPr>
            <p:ph type="ftr" sz="quarter" idx="11"/>
          </p:nvPr>
        </p:nvSpPr>
        <p:spPr/>
        <p:txBody>
          <a:bodyPr/>
          <a:lstStyle/>
          <a:p>
            <a:r>
              <a:rPr lang="fr-FR"/>
              <a:t>Lundi 29 septembre - Atelier Thémis - ATIBT - LCB - PROBOS</a:t>
            </a:r>
          </a:p>
        </p:txBody>
      </p:sp>
      <p:sp>
        <p:nvSpPr>
          <p:cNvPr id="7" name="Espace réservé du numéro de diapositive 6">
            <a:extLst>
              <a:ext uri="{FF2B5EF4-FFF2-40B4-BE49-F238E27FC236}">
                <a16:creationId xmlns:a16="http://schemas.microsoft.com/office/drawing/2014/main" id="{9B35D0EB-F52F-45A8-9386-69604E04F85D}"/>
              </a:ext>
            </a:extLst>
          </p:cNvPr>
          <p:cNvSpPr>
            <a:spLocks noGrp="1"/>
          </p:cNvSpPr>
          <p:nvPr>
            <p:ph type="sldNum" sz="quarter" idx="12"/>
          </p:nvPr>
        </p:nvSpPr>
        <p:spPr/>
        <p:txBody>
          <a:bodyPr/>
          <a:lstStyle/>
          <a:p>
            <a:fld id="{21B3771B-9A50-4AB2-8B01-1C3F3473880A}" type="slidenum">
              <a:rPr lang="fr-FR" smtClean="0"/>
              <a:t>‹N°›</a:t>
            </a:fld>
            <a:endParaRPr lang="fr-FR"/>
          </a:p>
        </p:txBody>
      </p:sp>
    </p:spTree>
    <p:extLst>
      <p:ext uri="{BB962C8B-B14F-4D97-AF65-F5344CB8AC3E}">
        <p14:creationId xmlns:p14="http://schemas.microsoft.com/office/powerpoint/2010/main" val="3318400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B3D61E-BCBF-4406-B13F-7BAAEAFD9183}"/>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E938EFA9-EB0E-413A-A43B-E8440086714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85C930E9-829F-4B79-BFAD-FBC7F75ECE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90DE3738-9E19-4680-B5D4-C8D479BE1630}"/>
              </a:ext>
            </a:extLst>
          </p:cNvPr>
          <p:cNvSpPr>
            <a:spLocks noGrp="1"/>
          </p:cNvSpPr>
          <p:nvPr>
            <p:ph type="dt" sz="half" idx="10"/>
          </p:nvPr>
        </p:nvSpPr>
        <p:spPr/>
        <p:txBody>
          <a:bodyPr/>
          <a:lstStyle/>
          <a:p>
            <a:fld id="{86834AF3-AFC9-4E41-8087-97F06340954A}" type="datetime1">
              <a:rPr lang="fr-FR" smtClean="0"/>
              <a:t>23/02/2022</a:t>
            </a:fld>
            <a:endParaRPr lang="fr-FR"/>
          </a:p>
        </p:txBody>
      </p:sp>
      <p:sp>
        <p:nvSpPr>
          <p:cNvPr id="6" name="Espace réservé du pied de page 5">
            <a:extLst>
              <a:ext uri="{FF2B5EF4-FFF2-40B4-BE49-F238E27FC236}">
                <a16:creationId xmlns:a16="http://schemas.microsoft.com/office/drawing/2014/main" id="{A7F1A6C7-FCF7-41D4-B3BA-F14692645C57}"/>
              </a:ext>
            </a:extLst>
          </p:cNvPr>
          <p:cNvSpPr>
            <a:spLocks noGrp="1"/>
          </p:cNvSpPr>
          <p:nvPr>
            <p:ph type="ftr" sz="quarter" idx="11"/>
          </p:nvPr>
        </p:nvSpPr>
        <p:spPr/>
        <p:txBody>
          <a:bodyPr/>
          <a:lstStyle/>
          <a:p>
            <a:r>
              <a:rPr lang="fr-FR"/>
              <a:t>Lundi 29 septembre - Atelier Thémis - ATIBT - LCB - PROBOS</a:t>
            </a:r>
          </a:p>
        </p:txBody>
      </p:sp>
      <p:sp>
        <p:nvSpPr>
          <p:cNvPr id="7" name="Espace réservé du numéro de diapositive 6">
            <a:extLst>
              <a:ext uri="{FF2B5EF4-FFF2-40B4-BE49-F238E27FC236}">
                <a16:creationId xmlns:a16="http://schemas.microsoft.com/office/drawing/2014/main" id="{3C6E1DA5-F040-42D3-A840-30C9A4E77CA7}"/>
              </a:ext>
            </a:extLst>
          </p:cNvPr>
          <p:cNvSpPr>
            <a:spLocks noGrp="1"/>
          </p:cNvSpPr>
          <p:nvPr>
            <p:ph type="sldNum" sz="quarter" idx="12"/>
          </p:nvPr>
        </p:nvSpPr>
        <p:spPr/>
        <p:txBody>
          <a:bodyPr/>
          <a:lstStyle/>
          <a:p>
            <a:fld id="{21B3771B-9A50-4AB2-8B01-1C3F3473880A}" type="slidenum">
              <a:rPr lang="fr-FR" smtClean="0"/>
              <a:t>‹N°›</a:t>
            </a:fld>
            <a:endParaRPr lang="fr-FR"/>
          </a:p>
        </p:txBody>
      </p:sp>
    </p:spTree>
    <p:extLst>
      <p:ext uri="{BB962C8B-B14F-4D97-AF65-F5344CB8AC3E}">
        <p14:creationId xmlns:p14="http://schemas.microsoft.com/office/powerpoint/2010/main" val="42648001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A46EB969-8524-4F5F-A07E-26A5FE21B6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E0261764-657F-4161-944D-9BBD291888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C2F329D-65C1-44C0-B90C-938E940F77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2B0705-5824-4300-919A-6CDAD73F6A36}" type="datetime1">
              <a:rPr lang="fr-FR" smtClean="0"/>
              <a:t>23/02/2022</a:t>
            </a:fld>
            <a:endParaRPr lang="fr-FR"/>
          </a:p>
        </p:txBody>
      </p:sp>
      <p:sp>
        <p:nvSpPr>
          <p:cNvPr id="5" name="Espace réservé du pied de page 4">
            <a:extLst>
              <a:ext uri="{FF2B5EF4-FFF2-40B4-BE49-F238E27FC236}">
                <a16:creationId xmlns:a16="http://schemas.microsoft.com/office/drawing/2014/main" id="{B694D326-7136-419A-B74F-51D780C0AE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Lundi 29 septembre - Atelier Thémis - ATIBT - LCB - PROBOS</a:t>
            </a:r>
          </a:p>
        </p:txBody>
      </p:sp>
      <p:sp>
        <p:nvSpPr>
          <p:cNvPr id="6" name="Espace réservé du numéro de diapositive 5">
            <a:extLst>
              <a:ext uri="{FF2B5EF4-FFF2-40B4-BE49-F238E27FC236}">
                <a16:creationId xmlns:a16="http://schemas.microsoft.com/office/drawing/2014/main" id="{27240A7E-D826-468A-A0CF-DA7408F5A5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B3771B-9A50-4AB2-8B01-1C3F3473880A}" type="slidenum">
              <a:rPr lang="fr-FR" smtClean="0"/>
              <a:t>‹N°›</a:t>
            </a:fld>
            <a:endParaRPr lang="fr-FR"/>
          </a:p>
        </p:txBody>
      </p:sp>
    </p:spTree>
    <p:extLst>
      <p:ext uri="{BB962C8B-B14F-4D97-AF65-F5344CB8AC3E}">
        <p14:creationId xmlns:p14="http://schemas.microsoft.com/office/powerpoint/2010/main" val="12262177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10" Type="http://schemas.openxmlformats.org/officeDocument/2006/relationships/image" Target="../media/image27.jpeg"/><Relationship Id="rId4" Type="http://schemas.openxmlformats.org/officeDocument/2006/relationships/image" Target="../media/image21.jpeg"/><Relationship Id="rId9" Type="http://schemas.openxmlformats.org/officeDocument/2006/relationships/image" Target="../media/image26.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hyperlink" Target="https://www.vvnh.nl/system/files/IndividuelePrestatie_Hardhout_0.pdf"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timbermarketsurvey.com/login" TargetMode="External"/><Relationship Id="rId5" Type="http://schemas.openxmlformats.org/officeDocument/2006/relationships/hyperlink" Target="https://framer.com/share/Timber-Market-Survey--aSyY67L1U1E66CvVLweD/htid80PFp#htid80PFp" TargetMode="External"/><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timbermarketsurvey.com/login" TargetMode="External"/><Relationship Id="rId4" Type="http://schemas.openxmlformats.org/officeDocument/2006/relationships/hyperlink" Target="https://framer.com/share/Timber-Market-Survey--aSyY67L1U1E66CvVLweD/htid80PFp#htid80PFp"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3D09407-53BC-485E-B4CE-BC5E4FC4B2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21DB988-49FC-4608-B0A2-E2F3A40190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5C6F2220-E0C7-4667-AFD4-C38079F7D73D}"/>
              </a:ext>
            </a:extLst>
          </p:cNvPr>
          <p:cNvSpPr>
            <a:spLocks noGrp="1"/>
          </p:cNvSpPr>
          <p:nvPr>
            <p:ph type="ctrTitle"/>
          </p:nvPr>
        </p:nvSpPr>
        <p:spPr>
          <a:xfrm>
            <a:off x="755903" y="3399769"/>
            <a:ext cx="10640754" cy="775845"/>
          </a:xfrm>
        </p:spPr>
        <p:txBody>
          <a:bodyPr anchor="b">
            <a:normAutofit fontScale="90000"/>
          </a:bodyPr>
          <a:lstStyle/>
          <a:p>
            <a:r>
              <a:rPr lang="fr-FR" sz="4000" dirty="0">
                <a:solidFill>
                  <a:schemeClr val="tx2"/>
                </a:solidFill>
              </a:rPr>
              <a:t>Atelier sur l’outil « Thémis » </a:t>
            </a:r>
            <a:br>
              <a:rPr lang="fr-FR" sz="4000" dirty="0">
                <a:solidFill>
                  <a:schemeClr val="tx2"/>
                </a:solidFill>
              </a:rPr>
            </a:br>
            <a:r>
              <a:rPr lang="fr-FR" sz="4000" i="1" dirty="0">
                <a:solidFill>
                  <a:schemeClr val="tx2"/>
                </a:solidFill>
              </a:rPr>
              <a:t>Workshop on the </a:t>
            </a:r>
            <a:r>
              <a:rPr lang="fr-FR" sz="4000" i="1" dirty="0" err="1">
                <a:solidFill>
                  <a:schemeClr val="tx2"/>
                </a:solidFill>
              </a:rPr>
              <a:t>tool</a:t>
            </a:r>
            <a:r>
              <a:rPr lang="fr-FR" sz="4000" i="1" dirty="0">
                <a:solidFill>
                  <a:schemeClr val="tx2"/>
                </a:solidFill>
              </a:rPr>
              <a:t> « </a:t>
            </a:r>
            <a:r>
              <a:rPr lang="fr-FR" sz="4000" i="1" dirty="0" err="1">
                <a:solidFill>
                  <a:schemeClr val="tx2"/>
                </a:solidFill>
              </a:rPr>
              <a:t>Themis</a:t>
            </a:r>
            <a:r>
              <a:rPr lang="fr-FR" sz="4000" i="1" dirty="0">
                <a:solidFill>
                  <a:schemeClr val="tx2"/>
                </a:solidFill>
              </a:rPr>
              <a:t> »</a:t>
            </a:r>
          </a:p>
        </p:txBody>
      </p:sp>
      <p:sp>
        <p:nvSpPr>
          <p:cNvPr id="3" name="Sous-titre 2">
            <a:extLst>
              <a:ext uri="{FF2B5EF4-FFF2-40B4-BE49-F238E27FC236}">
                <a16:creationId xmlns:a16="http://schemas.microsoft.com/office/drawing/2014/main" id="{24853B0F-B451-4F9D-98C4-07AE32DB6492}"/>
              </a:ext>
            </a:extLst>
          </p:cNvPr>
          <p:cNvSpPr>
            <a:spLocks noGrp="1"/>
          </p:cNvSpPr>
          <p:nvPr>
            <p:ph type="subTitle" idx="1"/>
          </p:nvPr>
        </p:nvSpPr>
        <p:spPr>
          <a:xfrm>
            <a:off x="1514121" y="4171528"/>
            <a:ext cx="9375552" cy="1176058"/>
          </a:xfrm>
        </p:spPr>
        <p:txBody>
          <a:bodyPr anchor="ctr">
            <a:normAutofit/>
          </a:bodyPr>
          <a:lstStyle/>
          <a:p>
            <a:r>
              <a:rPr lang="fr-FR" sz="2000" dirty="0">
                <a:solidFill>
                  <a:schemeClr val="tx2"/>
                </a:solidFill>
              </a:rPr>
              <a:t>Suivi des approvisionnements responsables </a:t>
            </a:r>
          </a:p>
          <a:p>
            <a:r>
              <a:rPr lang="fr-FR" sz="2000" i="1" dirty="0">
                <a:solidFill>
                  <a:schemeClr val="tx2"/>
                </a:solidFill>
              </a:rPr>
              <a:t>Monitoring of </a:t>
            </a:r>
            <a:r>
              <a:rPr lang="fr-FR" sz="2000" i="1" dirty="0" err="1">
                <a:solidFill>
                  <a:schemeClr val="tx2"/>
                </a:solidFill>
              </a:rPr>
              <a:t>sustainable</a:t>
            </a:r>
            <a:r>
              <a:rPr lang="fr-FR" sz="2000" i="1" dirty="0">
                <a:solidFill>
                  <a:schemeClr val="tx2"/>
                </a:solidFill>
              </a:rPr>
              <a:t> </a:t>
            </a:r>
            <a:r>
              <a:rPr lang="fr-FR" sz="2000" i="1" dirty="0" err="1">
                <a:solidFill>
                  <a:schemeClr val="tx2"/>
                </a:solidFill>
              </a:rPr>
              <a:t>procurements</a:t>
            </a:r>
            <a:endParaRPr lang="fr-FR" sz="2000" i="1" dirty="0">
              <a:solidFill>
                <a:schemeClr val="tx2"/>
              </a:solidFill>
            </a:endParaRPr>
          </a:p>
        </p:txBody>
      </p:sp>
      <p:grpSp>
        <p:nvGrpSpPr>
          <p:cNvPr id="14" name="Group 13">
            <a:extLst>
              <a:ext uri="{FF2B5EF4-FFF2-40B4-BE49-F238E27FC236}">
                <a16:creationId xmlns:a16="http://schemas.microsoft.com/office/drawing/2014/main" id="{E9B930FD-8671-4C4C-ADCF-73AC1D0CD4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9676747" y="0"/>
            <a:ext cx="2514948" cy="2174333"/>
            <a:chOff x="-305" y="-4155"/>
            <a:chExt cx="2514948" cy="2174333"/>
          </a:xfrm>
        </p:grpSpPr>
        <p:sp>
          <p:nvSpPr>
            <p:cNvPr id="15" name="Freeform: Shape 14">
              <a:extLst>
                <a:ext uri="{FF2B5EF4-FFF2-40B4-BE49-F238E27FC236}">
                  <a16:creationId xmlns:a16="http://schemas.microsoft.com/office/drawing/2014/main" id="{C35B12C1-569C-4E37-AA33-7EF215F201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F23E2660-7810-46F6-8752-187127C830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C991DC45-0378-45B3-B325-FB8F98545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18" name="Freeform: Shape 17">
              <a:extLst>
                <a:ext uri="{FF2B5EF4-FFF2-40B4-BE49-F238E27FC236}">
                  <a16:creationId xmlns:a16="http://schemas.microsoft.com/office/drawing/2014/main" id="{E228F5BA-5150-4554-B7EA-93F371F3B1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Image 4">
            <a:extLst>
              <a:ext uri="{FF2B5EF4-FFF2-40B4-BE49-F238E27FC236}">
                <a16:creationId xmlns:a16="http://schemas.microsoft.com/office/drawing/2014/main" id="{B0562DB3-44E5-4473-A960-2E9509D0F44F}"/>
              </a:ext>
            </a:extLst>
          </p:cNvPr>
          <p:cNvPicPr>
            <a:picLocks noChangeAspect="1"/>
          </p:cNvPicPr>
          <p:nvPr/>
        </p:nvPicPr>
        <p:blipFill>
          <a:blip r:embed="rId2"/>
          <a:stretch>
            <a:fillRect/>
          </a:stretch>
        </p:blipFill>
        <p:spPr>
          <a:xfrm>
            <a:off x="3272254" y="272442"/>
            <a:ext cx="5608052" cy="2723065"/>
          </a:xfrm>
          <a:prstGeom prst="rect">
            <a:avLst/>
          </a:prstGeom>
        </p:spPr>
      </p:pic>
      <p:grpSp>
        <p:nvGrpSpPr>
          <p:cNvPr id="20" name="Group 19">
            <a:extLst>
              <a:ext uri="{FF2B5EF4-FFF2-40B4-BE49-F238E27FC236}">
                <a16:creationId xmlns:a16="http://schemas.microsoft.com/office/drawing/2014/main" id="{383C2651-AE0C-4AE4-8725-E2F9414FE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305" y="4322879"/>
            <a:ext cx="3378428" cy="2535121"/>
            <a:chOff x="-305" y="-1"/>
            <a:chExt cx="3832880" cy="2876136"/>
          </a:xfrm>
        </p:grpSpPr>
        <p:sp>
          <p:nvSpPr>
            <p:cNvPr id="21" name="Freeform: Shape 20">
              <a:extLst>
                <a:ext uri="{FF2B5EF4-FFF2-40B4-BE49-F238E27FC236}">
                  <a16:creationId xmlns:a16="http://schemas.microsoft.com/office/drawing/2014/main" id="{CCE13265-B5D2-47B4-A199-E05F390D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693EBD03-D832-462C-9304-7273698ED4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Shape 22">
              <a:extLst>
                <a:ext uri="{FF2B5EF4-FFF2-40B4-BE49-F238E27FC236}">
                  <a16:creationId xmlns:a16="http://schemas.microsoft.com/office/drawing/2014/main" id="{0D53D3E2-805E-40D2-964F-352BF6D476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B7A9A916-A926-43E6-800F-432ABC3F2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ZoneTexte 5">
            <a:extLst>
              <a:ext uri="{FF2B5EF4-FFF2-40B4-BE49-F238E27FC236}">
                <a16:creationId xmlns:a16="http://schemas.microsoft.com/office/drawing/2014/main" id="{BD064B00-2E84-46C1-A9B4-1A00FC0D735B}"/>
              </a:ext>
            </a:extLst>
          </p:cNvPr>
          <p:cNvSpPr txBox="1"/>
          <p:nvPr/>
        </p:nvSpPr>
        <p:spPr>
          <a:xfrm>
            <a:off x="4983461" y="5671460"/>
            <a:ext cx="7207624" cy="369332"/>
          </a:xfrm>
          <a:prstGeom prst="rect">
            <a:avLst/>
          </a:prstGeom>
          <a:noFill/>
        </p:spPr>
        <p:txBody>
          <a:bodyPr wrap="square" rtlCol="0">
            <a:spAutoFit/>
          </a:bodyPr>
          <a:lstStyle/>
          <a:p>
            <a:r>
              <a:rPr lang="fr-FR" dirty="0"/>
              <a:t>ATIBT – LCB – PROBOS </a:t>
            </a:r>
          </a:p>
        </p:txBody>
      </p:sp>
      <p:sp>
        <p:nvSpPr>
          <p:cNvPr id="7" name="Espace réservé du pied de page 6">
            <a:extLst>
              <a:ext uri="{FF2B5EF4-FFF2-40B4-BE49-F238E27FC236}">
                <a16:creationId xmlns:a16="http://schemas.microsoft.com/office/drawing/2014/main" id="{9636AD2C-4A0A-441A-A84D-80AAA8F2A7A3}"/>
              </a:ext>
            </a:extLst>
          </p:cNvPr>
          <p:cNvSpPr>
            <a:spLocks noGrp="1"/>
          </p:cNvSpPr>
          <p:nvPr>
            <p:ph type="ftr" sz="quarter" idx="11"/>
          </p:nvPr>
        </p:nvSpPr>
        <p:spPr/>
        <p:txBody>
          <a:bodyPr/>
          <a:lstStyle/>
          <a:p>
            <a:r>
              <a:rPr lang="fr-FR"/>
              <a:t>Lundi 29 septembre - Atelier Thémis - ATIBT - LCB - PROBOS</a:t>
            </a:r>
          </a:p>
        </p:txBody>
      </p:sp>
      <p:sp>
        <p:nvSpPr>
          <p:cNvPr id="8" name="Espace réservé du numéro de diapositive 7">
            <a:extLst>
              <a:ext uri="{FF2B5EF4-FFF2-40B4-BE49-F238E27FC236}">
                <a16:creationId xmlns:a16="http://schemas.microsoft.com/office/drawing/2014/main" id="{B90060C3-238B-4F0B-956A-47252E6BE924}"/>
              </a:ext>
            </a:extLst>
          </p:cNvPr>
          <p:cNvSpPr>
            <a:spLocks noGrp="1"/>
          </p:cNvSpPr>
          <p:nvPr>
            <p:ph type="sldNum" sz="quarter" idx="12"/>
          </p:nvPr>
        </p:nvSpPr>
        <p:spPr/>
        <p:txBody>
          <a:bodyPr/>
          <a:lstStyle/>
          <a:p>
            <a:fld id="{21B3771B-9A50-4AB2-8B01-1C3F3473880A}" type="slidenum">
              <a:rPr lang="fr-FR" smtClean="0"/>
              <a:t>1</a:t>
            </a:fld>
            <a:endParaRPr lang="fr-FR"/>
          </a:p>
        </p:txBody>
      </p:sp>
    </p:spTree>
    <p:extLst>
      <p:ext uri="{BB962C8B-B14F-4D97-AF65-F5344CB8AC3E}">
        <p14:creationId xmlns:p14="http://schemas.microsoft.com/office/powerpoint/2010/main" val="32724379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p:txBody>
          <a:bodyPr/>
          <a:lstStyle/>
          <a:p>
            <a:endParaRPr lang="nl-NL" dirty="0"/>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165" t="6158" r="24405" b="10698"/>
          <a:stretch/>
        </p:blipFill>
        <p:spPr bwMode="auto">
          <a:xfrm>
            <a:off x="3215680" y="524919"/>
            <a:ext cx="5544616" cy="56022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kstvak 4"/>
          <p:cNvSpPr txBox="1"/>
          <p:nvPr/>
        </p:nvSpPr>
        <p:spPr>
          <a:xfrm>
            <a:off x="7176120" y="5932490"/>
            <a:ext cx="1584176" cy="184666"/>
          </a:xfrm>
          <a:prstGeom prst="rect">
            <a:avLst/>
          </a:prstGeom>
          <a:noFill/>
        </p:spPr>
        <p:txBody>
          <a:bodyPr wrap="square" rtlCol="0">
            <a:spAutoFit/>
          </a:bodyPr>
          <a:lstStyle/>
          <a:p>
            <a:pPr algn="r"/>
            <a:r>
              <a:rPr lang="nl-NL" sz="600" dirty="0" err="1">
                <a:solidFill>
                  <a:schemeClr val="bg1"/>
                </a:solidFill>
                <a:latin typeface="PT Serif" panose="020A0603040505020204" pitchFamily="18" charset="0"/>
              </a:rPr>
              <a:t>Precious</a:t>
            </a:r>
            <a:r>
              <a:rPr lang="nl-NL" sz="600" dirty="0">
                <a:solidFill>
                  <a:schemeClr val="bg1"/>
                </a:solidFill>
                <a:latin typeface="PT Serif" panose="020A0603040505020204" pitchFamily="18" charset="0"/>
              </a:rPr>
              <a:t> Woods holding</a:t>
            </a:r>
          </a:p>
        </p:txBody>
      </p:sp>
    </p:spTree>
    <p:extLst>
      <p:ext uri="{BB962C8B-B14F-4D97-AF65-F5344CB8AC3E}">
        <p14:creationId xmlns:p14="http://schemas.microsoft.com/office/powerpoint/2010/main" val="103086927"/>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p:txBody>
          <a:bodyPr/>
          <a:lstStyle/>
          <a:p>
            <a:endParaRPr lang="nl-NL"/>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651" t="5836" r="15235" b="10767"/>
          <a:stretch/>
        </p:blipFill>
        <p:spPr bwMode="auto">
          <a:xfrm>
            <a:off x="2207568" y="247126"/>
            <a:ext cx="7837714" cy="59109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kstvak 4"/>
          <p:cNvSpPr txBox="1"/>
          <p:nvPr/>
        </p:nvSpPr>
        <p:spPr>
          <a:xfrm>
            <a:off x="8461106" y="5973404"/>
            <a:ext cx="1584176" cy="184666"/>
          </a:xfrm>
          <a:prstGeom prst="rect">
            <a:avLst/>
          </a:prstGeom>
          <a:noFill/>
        </p:spPr>
        <p:txBody>
          <a:bodyPr wrap="square" rtlCol="0">
            <a:spAutoFit/>
          </a:bodyPr>
          <a:lstStyle/>
          <a:p>
            <a:pPr algn="r"/>
            <a:r>
              <a:rPr lang="nl-NL" sz="600" dirty="0">
                <a:solidFill>
                  <a:schemeClr val="bg1"/>
                </a:solidFill>
                <a:latin typeface="PT Serif" panose="020A0603040505020204" pitchFamily="18" charset="0"/>
              </a:rPr>
              <a:t>Houthandel RTT</a:t>
            </a:r>
          </a:p>
        </p:txBody>
      </p:sp>
    </p:spTree>
    <p:extLst>
      <p:ext uri="{BB962C8B-B14F-4D97-AF65-F5344CB8AC3E}">
        <p14:creationId xmlns:p14="http://schemas.microsoft.com/office/powerpoint/2010/main" val="4028462367"/>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2"/>
          <p:cNvPicPr>
            <a:picLocks noChangeAspect="1"/>
          </p:cNvPicPr>
          <p:nvPr/>
        </p:nvPicPr>
        <p:blipFill rotWithShape="1">
          <a:blip r:embed="rId2" cstate="print">
            <a:extLst>
              <a:ext uri="{28A0092B-C50C-407E-A947-70E740481C1C}">
                <a14:useLocalDpi xmlns:a14="http://schemas.microsoft.com/office/drawing/2010/main" val="0"/>
              </a:ext>
            </a:extLst>
          </a:blip>
          <a:srcRect b="19052"/>
          <a:stretch/>
        </p:blipFill>
        <p:spPr bwMode="auto">
          <a:xfrm>
            <a:off x="1775521" y="764705"/>
            <a:ext cx="8581479" cy="5368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kstvak 4"/>
          <p:cNvSpPr txBox="1"/>
          <p:nvPr/>
        </p:nvSpPr>
        <p:spPr>
          <a:xfrm>
            <a:off x="8772823" y="5919439"/>
            <a:ext cx="1584176" cy="184666"/>
          </a:xfrm>
          <a:prstGeom prst="rect">
            <a:avLst/>
          </a:prstGeom>
          <a:noFill/>
        </p:spPr>
        <p:txBody>
          <a:bodyPr wrap="square" rtlCol="0">
            <a:spAutoFit/>
          </a:bodyPr>
          <a:lstStyle/>
          <a:p>
            <a:pPr algn="r"/>
            <a:r>
              <a:rPr lang="nl-NL" sz="600" dirty="0">
                <a:solidFill>
                  <a:schemeClr val="bg1"/>
                </a:solidFill>
                <a:latin typeface="PT Serif" panose="020A0603040505020204" pitchFamily="18" charset="0"/>
              </a:rPr>
              <a:t>Wijma Kampen BV</a:t>
            </a:r>
          </a:p>
        </p:txBody>
      </p:sp>
    </p:spTree>
    <p:extLst>
      <p:ext uri="{BB962C8B-B14F-4D97-AF65-F5344CB8AC3E}">
        <p14:creationId xmlns:p14="http://schemas.microsoft.com/office/powerpoint/2010/main" val="1032013585"/>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Picture 2" descr="L:\Marketing &amp; PR\foto's\Prins Bernardsluis Deventer\DSC174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85460" y="205698"/>
            <a:ext cx="7920880" cy="5962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kstvak 4"/>
          <p:cNvSpPr txBox="1"/>
          <p:nvPr/>
        </p:nvSpPr>
        <p:spPr>
          <a:xfrm>
            <a:off x="8522164" y="5944040"/>
            <a:ext cx="1584176" cy="184666"/>
          </a:xfrm>
          <a:prstGeom prst="rect">
            <a:avLst/>
          </a:prstGeom>
          <a:noFill/>
        </p:spPr>
        <p:txBody>
          <a:bodyPr wrap="square" rtlCol="0">
            <a:spAutoFit/>
          </a:bodyPr>
          <a:lstStyle/>
          <a:p>
            <a:pPr algn="r"/>
            <a:r>
              <a:rPr lang="nl-NL" sz="600" dirty="0">
                <a:solidFill>
                  <a:schemeClr val="bg1"/>
                </a:solidFill>
                <a:latin typeface="PT Serif" panose="020A0603040505020204" pitchFamily="18" charset="0"/>
              </a:rPr>
              <a:t>Wijma Kampen BV</a:t>
            </a:r>
          </a:p>
        </p:txBody>
      </p:sp>
    </p:spTree>
    <p:extLst>
      <p:ext uri="{BB962C8B-B14F-4D97-AF65-F5344CB8AC3E}">
        <p14:creationId xmlns:p14="http://schemas.microsoft.com/office/powerpoint/2010/main" val="1316390054"/>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21 Reasons to Use Wood</a:t>
            </a:r>
            <a:endParaRPr lang="nl-NL" dirty="0"/>
          </a:p>
        </p:txBody>
      </p:sp>
      <p:sp>
        <p:nvSpPr>
          <p:cNvPr id="3" name="Tijdelijke aanduiding voor inhoud 2"/>
          <p:cNvSpPr>
            <a:spLocks noGrp="1"/>
          </p:cNvSpPr>
          <p:nvPr>
            <p:ph idx="1"/>
          </p:nvPr>
        </p:nvSpPr>
        <p:spPr/>
        <p:txBody>
          <a:bodyPr>
            <a:normAutofit/>
          </a:bodyPr>
          <a:lstStyle/>
          <a:p>
            <a:pPr marL="0" indent="0">
              <a:buNone/>
            </a:pPr>
            <a:r>
              <a:rPr lang="nl-NL" sz="1800" dirty="0" err="1"/>
              <a:t>Sustainable</a:t>
            </a:r>
            <a:r>
              <a:rPr lang="nl-NL" sz="1800" dirty="0"/>
              <a:t> / </a:t>
            </a:r>
            <a:r>
              <a:rPr lang="nl-NL" sz="2400" dirty="0"/>
              <a:t>Speed of </a:t>
            </a:r>
            <a:r>
              <a:rPr lang="nl-NL" sz="2400" dirty="0" err="1"/>
              <a:t>construction</a:t>
            </a:r>
            <a:r>
              <a:rPr lang="nl-NL" sz="1800" dirty="0"/>
              <a:t>  / </a:t>
            </a:r>
            <a:r>
              <a:rPr lang="nl-NL" sz="1800" dirty="0" err="1"/>
              <a:t>Precise</a:t>
            </a:r>
            <a:r>
              <a:rPr lang="nl-NL" sz="1800" dirty="0"/>
              <a:t> / </a:t>
            </a:r>
            <a:r>
              <a:rPr lang="nl-NL" sz="1800" dirty="0" err="1"/>
              <a:t>Quality</a:t>
            </a:r>
            <a:r>
              <a:rPr lang="nl-NL" sz="1800" dirty="0"/>
              <a:t> Control / </a:t>
            </a:r>
            <a:r>
              <a:rPr lang="nl-NL" sz="2400" dirty="0" err="1"/>
              <a:t>Lighter</a:t>
            </a:r>
            <a:r>
              <a:rPr lang="nl-NL" sz="2400" dirty="0"/>
              <a:t> </a:t>
            </a:r>
            <a:r>
              <a:rPr lang="nl-NL" sz="1800" dirty="0" err="1"/>
              <a:t>than</a:t>
            </a:r>
            <a:r>
              <a:rPr lang="nl-NL" sz="1800" dirty="0"/>
              <a:t> </a:t>
            </a:r>
            <a:r>
              <a:rPr lang="nl-NL" sz="1800" dirty="0" err="1"/>
              <a:t>masonry</a:t>
            </a:r>
            <a:r>
              <a:rPr lang="nl-NL" sz="1800" dirty="0"/>
              <a:t> - concrete / Transportable - </a:t>
            </a:r>
            <a:r>
              <a:rPr lang="nl-NL" sz="1800" dirty="0" err="1"/>
              <a:t>storable</a:t>
            </a:r>
            <a:r>
              <a:rPr lang="nl-NL" sz="1800" dirty="0"/>
              <a:t>  / </a:t>
            </a:r>
            <a:r>
              <a:rPr lang="nl-NL" sz="1800" dirty="0" err="1"/>
              <a:t>Continuous</a:t>
            </a:r>
            <a:r>
              <a:rPr lang="nl-NL" sz="1800" dirty="0"/>
              <a:t> </a:t>
            </a:r>
            <a:r>
              <a:rPr lang="nl-NL" sz="1800" dirty="0" err="1"/>
              <a:t>work</a:t>
            </a:r>
            <a:r>
              <a:rPr lang="nl-NL" sz="1800" dirty="0"/>
              <a:t> </a:t>
            </a:r>
            <a:r>
              <a:rPr lang="nl-NL" sz="1800" dirty="0" err="1"/>
              <a:t>patterns</a:t>
            </a:r>
            <a:r>
              <a:rPr lang="nl-NL" sz="1800" dirty="0"/>
              <a:t> / </a:t>
            </a:r>
            <a:r>
              <a:rPr lang="nl-NL" sz="1800" dirty="0" err="1"/>
              <a:t>Mass</a:t>
            </a:r>
            <a:r>
              <a:rPr lang="nl-NL" sz="1800" dirty="0"/>
              <a:t> </a:t>
            </a:r>
            <a:r>
              <a:rPr lang="nl-NL" sz="1800" dirty="0" err="1"/>
              <a:t>not</a:t>
            </a:r>
            <a:r>
              <a:rPr lang="nl-NL" sz="1800" dirty="0"/>
              <a:t> frame / </a:t>
            </a:r>
            <a:r>
              <a:rPr lang="nl-NL" sz="2400" dirty="0"/>
              <a:t>Dry, clean, non-</a:t>
            </a:r>
            <a:r>
              <a:rPr lang="nl-NL" sz="2400" dirty="0" err="1"/>
              <a:t>toxic</a:t>
            </a:r>
            <a:r>
              <a:rPr lang="nl-NL" sz="1800" dirty="0"/>
              <a:t>  / Simple site procedures / </a:t>
            </a:r>
            <a:r>
              <a:rPr lang="nl-NL" sz="2400" dirty="0" err="1"/>
              <a:t>Good</a:t>
            </a:r>
            <a:r>
              <a:rPr lang="nl-NL" sz="2400" dirty="0"/>
              <a:t> in a </a:t>
            </a:r>
            <a:r>
              <a:rPr lang="nl-NL" sz="2400" dirty="0" err="1"/>
              <a:t>fire</a:t>
            </a:r>
            <a:r>
              <a:rPr lang="nl-NL" sz="1800" dirty="0"/>
              <a:t> / </a:t>
            </a:r>
            <a:r>
              <a:rPr lang="en-US" sz="2400" dirty="0"/>
              <a:t>Flexible</a:t>
            </a:r>
            <a:r>
              <a:rPr lang="en-US" sz="1800" dirty="0"/>
              <a:t> - easily changed on site / </a:t>
            </a:r>
            <a:r>
              <a:rPr lang="nl-NL" sz="1800" dirty="0"/>
              <a:t>Services </a:t>
            </a:r>
            <a:r>
              <a:rPr lang="nl-NL" sz="1800" dirty="0" err="1"/>
              <a:t>integrated</a:t>
            </a:r>
            <a:r>
              <a:rPr lang="nl-NL" sz="1800" dirty="0"/>
              <a:t> </a:t>
            </a:r>
            <a:r>
              <a:rPr lang="nl-NL" sz="1800" dirty="0" err="1"/>
              <a:t>offsite</a:t>
            </a:r>
            <a:r>
              <a:rPr lang="nl-NL" sz="1800" dirty="0"/>
              <a:t> / </a:t>
            </a:r>
            <a:r>
              <a:rPr lang="en-US" sz="1800" dirty="0"/>
              <a:t>Structure can be the finish / Strong and durable but </a:t>
            </a:r>
            <a:r>
              <a:rPr lang="en-US" sz="2400" dirty="0"/>
              <a:t>can be </a:t>
            </a:r>
            <a:r>
              <a:rPr lang="nl-NL" sz="2400" dirty="0" err="1"/>
              <a:t>replaced</a:t>
            </a:r>
            <a:r>
              <a:rPr lang="nl-NL" sz="2400" dirty="0"/>
              <a:t> </a:t>
            </a:r>
            <a:r>
              <a:rPr lang="nl-NL" sz="2400" dirty="0" err="1"/>
              <a:t>if</a:t>
            </a:r>
            <a:r>
              <a:rPr lang="nl-NL" sz="2400" dirty="0"/>
              <a:t> </a:t>
            </a:r>
            <a:r>
              <a:rPr lang="nl-NL" sz="2400" dirty="0" err="1"/>
              <a:t>damaged</a:t>
            </a:r>
            <a:r>
              <a:rPr lang="nl-NL" sz="1800" dirty="0"/>
              <a:t> / </a:t>
            </a:r>
            <a:r>
              <a:rPr lang="nl-NL" sz="2400" dirty="0"/>
              <a:t>Warm - </a:t>
            </a:r>
            <a:r>
              <a:rPr lang="nl-NL" sz="2400" dirty="0" err="1"/>
              <a:t>own</a:t>
            </a:r>
            <a:r>
              <a:rPr lang="nl-NL" sz="2400" dirty="0"/>
              <a:t> </a:t>
            </a:r>
            <a:r>
              <a:rPr lang="nl-NL" sz="2400" dirty="0" err="1"/>
              <a:t>thermal</a:t>
            </a:r>
            <a:r>
              <a:rPr lang="nl-NL" sz="2400" dirty="0"/>
              <a:t> </a:t>
            </a:r>
            <a:r>
              <a:rPr lang="nl-NL" sz="2400" dirty="0" err="1"/>
              <a:t>properties</a:t>
            </a:r>
            <a:r>
              <a:rPr lang="nl-NL" sz="1800" dirty="0"/>
              <a:t> means </a:t>
            </a:r>
            <a:r>
              <a:rPr lang="nl-NL" sz="1800" dirty="0" err="1"/>
              <a:t>less</a:t>
            </a:r>
            <a:r>
              <a:rPr lang="nl-NL" sz="1800" dirty="0"/>
              <a:t> </a:t>
            </a:r>
            <a:r>
              <a:rPr lang="nl-NL" sz="1800" dirty="0" err="1"/>
              <a:t>insulation</a:t>
            </a:r>
            <a:r>
              <a:rPr lang="nl-NL" sz="1800" dirty="0"/>
              <a:t> / </a:t>
            </a:r>
            <a:r>
              <a:rPr lang="nl-NL" sz="1800" dirty="0" err="1"/>
              <a:t>Interesting</a:t>
            </a:r>
            <a:r>
              <a:rPr lang="nl-NL" sz="1800" dirty="0"/>
              <a:t> </a:t>
            </a:r>
            <a:r>
              <a:rPr lang="nl-NL" sz="1800" dirty="0" err="1"/>
              <a:t>tactile</a:t>
            </a:r>
            <a:r>
              <a:rPr lang="nl-NL" sz="1800" dirty="0"/>
              <a:t>-flat </a:t>
            </a:r>
            <a:r>
              <a:rPr lang="nl-NL" sz="1800" dirty="0" err="1"/>
              <a:t>surfaces</a:t>
            </a:r>
            <a:r>
              <a:rPr lang="nl-NL" sz="1800" dirty="0"/>
              <a:t> / </a:t>
            </a:r>
            <a:r>
              <a:rPr lang="en-US" sz="2400" dirty="0"/>
              <a:t>Safe - non allergic &amp; healthy to </a:t>
            </a:r>
            <a:r>
              <a:rPr lang="nl-NL" sz="2400" dirty="0" err="1"/>
              <a:t>inhabit</a:t>
            </a:r>
            <a:r>
              <a:rPr lang="nl-NL" sz="1800" dirty="0"/>
              <a:t> / </a:t>
            </a:r>
            <a:r>
              <a:rPr lang="nl-NL" sz="1800" dirty="0" err="1"/>
              <a:t>Color</a:t>
            </a:r>
            <a:r>
              <a:rPr lang="nl-NL" sz="1800" dirty="0"/>
              <a:t> - </a:t>
            </a:r>
            <a:r>
              <a:rPr lang="nl-NL" sz="1800" dirty="0" err="1"/>
              <a:t>intrinsic</a:t>
            </a:r>
            <a:r>
              <a:rPr lang="nl-NL" sz="1800" dirty="0"/>
              <a:t> </a:t>
            </a:r>
            <a:r>
              <a:rPr lang="nl-NL" sz="1800" dirty="0" err="1"/>
              <a:t>colours</a:t>
            </a:r>
            <a:r>
              <a:rPr lang="nl-NL" sz="1800" dirty="0"/>
              <a:t>, </a:t>
            </a:r>
            <a:r>
              <a:rPr lang="nl-NL" sz="1800" dirty="0" err="1"/>
              <a:t>changed</a:t>
            </a:r>
            <a:r>
              <a:rPr lang="nl-NL" sz="1800" dirty="0"/>
              <a:t> </a:t>
            </a:r>
            <a:r>
              <a:rPr lang="nl-NL" sz="1800" dirty="0" err="1"/>
              <a:t>simply</a:t>
            </a:r>
            <a:r>
              <a:rPr lang="nl-NL" sz="1800" dirty="0"/>
              <a:t> / Compatible </a:t>
            </a:r>
            <a:r>
              <a:rPr lang="nl-NL" sz="1800" dirty="0" err="1"/>
              <a:t>with</a:t>
            </a:r>
            <a:r>
              <a:rPr lang="nl-NL" sz="1800" dirty="0"/>
              <a:t> </a:t>
            </a:r>
            <a:r>
              <a:rPr lang="nl-NL" sz="1800" dirty="0" err="1"/>
              <a:t>other</a:t>
            </a:r>
            <a:r>
              <a:rPr lang="nl-NL" sz="1800" dirty="0"/>
              <a:t> </a:t>
            </a:r>
            <a:r>
              <a:rPr lang="nl-NL" sz="1800" dirty="0" err="1"/>
              <a:t>materials</a:t>
            </a:r>
            <a:r>
              <a:rPr lang="nl-NL" sz="1800" dirty="0"/>
              <a:t> / </a:t>
            </a:r>
            <a:r>
              <a:rPr lang="en-US" sz="2400" dirty="0"/>
              <a:t>Has aura, smells great, embodies qualities of scale and time</a:t>
            </a:r>
          </a:p>
          <a:p>
            <a:pPr marL="0" indent="0" algn="r">
              <a:buNone/>
            </a:pPr>
            <a:r>
              <a:rPr lang="nl-NL" sz="2400" dirty="0" err="1"/>
              <a:t>Alex</a:t>
            </a:r>
            <a:r>
              <a:rPr lang="nl-NL" sz="2400" dirty="0"/>
              <a:t> de Rijke, Director of </a:t>
            </a:r>
            <a:r>
              <a:rPr lang="nl-NL" sz="2400" dirty="0" err="1"/>
              <a:t>dRMM</a:t>
            </a:r>
            <a:endParaRPr lang="en-US" sz="2400" dirty="0"/>
          </a:p>
        </p:txBody>
      </p:sp>
    </p:spTree>
    <p:extLst>
      <p:ext uri="{BB962C8B-B14F-4D97-AF65-F5344CB8AC3E}">
        <p14:creationId xmlns:p14="http://schemas.microsoft.com/office/powerpoint/2010/main" val="4125518762"/>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err="1"/>
              <a:t>Increasingly</a:t>
            </a:r>
            <a:r>
              <a:rPr lang="nl-NL" dirty="0"/>
              <a:t> </a:t>
            </a:r>
            <a:r>
              <a:rPr lang="nl-NL" dirty="0" err="1"/>
              <a:t>scientific</a:t>
            </a:r>
            <a:r>
              <a:rPr lang="nl-NL" dirty="0"/>
              <a:t> </a:t>
            </a:r>
            <a:r>
              <a:rPr lang="nl-NL" dirty="0" err="1"/>
              <a:t>proof</a:t>
            </a:r>
            <a:endParaRPr lang="en-US" dirty="0"/>
          </a:p>
        </p:txBody>
      </p:sp>
      <p:sp>
        <p:nvSpPr>
          <p:cNvPr id="3" name="Tijdelijke aanduiding voor inhoud 2"/>
          <p:cNvSpPr>
            <a:spLocks noGrp="1"/>
          </p:cNvSpPr>
          <p:nvPr>
            <p:ph idx="1"/>
          </p:nvPr>
        </p:nvSpPr>
        <p:spPr>
          <a:xfrm>
            <a:off x="1981200" y="1508917"/>
            <a:ext cx="8229600" cy="4525963"/>
          </a:xfrm>
        </p:spPr>
        <p:txBody>
          <a:bodyPr/>
          <a:lstStyle/>
          <a:p>
            <a:r>
              <a:rPr lang="nl-NL" dirty="0"/>
              <a:t>Life </a:t>
            </a:r>
            <a:r>
              <a:rPr lang="nl-NL" dirty="0" err="1"/>
              <a:t>Cycle</a:t>
            </a:r>
            <a:r>
              <a:rPr lang="nl-NL" dirty="0"/>
              <a:t> Analyses (LCA)</a:t>
            </a:r>
          </a:p>
          <a:p>
            <a:r>
              <a:rPr lang="nl-NL" dirty="0" err="1"/>
              <a:t>Environmental</a:t>
            </a:r>
            <a:r>
              <a:rPr lang="nl-NL" dirty="0"/>
              <a:t> Product </a:t>
            </a:r>
            <a:r>
              <a:rPr lang="nl-NL" dirty="0" err="1"/>
              <a:t>Declaration</a:t>
            </a:r>
            <a:r>
              <a:rPr lang="nl-NL" dirty="0"/>
              <a:t> (EPD)</a:t>
            </a:r>
          </a:p>
          <a:p>
            <a:r>
              <a:rPr lang="nl-NL" dirty="0"/>
              <a:t>Green Building assessment </a:t>
            </a:r>
            <a:r>
              <a:rPr lang="nl-NL" dirty="0" err="1"/>
              <a:t>schemes</a:t>
            </a:r>
            <a:endParaRPr lang="nl-NL" dirty="0"/>
          </a:p>
          <a:p>
            <a:endParaRPr lang="en-US" dirty="0"/>
          </a:p>
        </p:txBody>
      </p:sp>
      <p:pic>
        <p:nvPicPr>
          <p:cNvPr id="6" name="Picture 2"/>
          <p:cNvPicPr>
            <a:picLocks noChangeAspect="1" noChangeArrowheads="1"/>
          </p:cNvPicPr>
          <p:nvPr/>
        </p:nvPicPr>
        <p:blipFill rotWithShape="1">
          <a:blip r:embed="rId2"/>
          <a:srcRect t="13519"/>
          <a:stretch/>
        </p:blipFill>
        <p:spPr bwMode="auto">
          <a:xfrm>
            <a:off x="2722828" y="3322708"/>
            <a:ext cx="6746344" cy="3641581"/>
          </a:xfrm>
          <a:prstGeom prst="rect">
            <a:avLst/>
          </a:prstGeom>
          <a:noFill/>
          <a:ln w="9525">
            <a:noFill/>
            <a:miter lim="800000"/>
            <a:headEnd/>
            <a:tailEnd/>
          </a:ln>
        </p:spPr>
      </p:pic>
      <p:pic>
        <p:nvPicPr>
          <p:cNvPr id="5" name="Afbeelding 4"/>
          <p:cNvPicPr>
            <a:picLocks noChangeAspect="1"/>
          </p:cNvPicPr>
          <p:nvPr/>
        </p:nvPicPr>
        <p:blipFill rotWithShape="1">
          <a:blip r:embed="rId3">
            <a:extLst>
              <a:ext uri="{28A0092B-C50C-407E-A947-70E740481C1C}">
                <a14:useLocalDpi xmlns:a14="http://schemas.microsoft.com/office/drawing/2010/main" val="0"/>
              </a:ext>
            </a:extLst>
          </a:blip>
          <a:srcRect l="34250" t="5901" r="31100" b="-1"/>
          <a:stretch/>
        </p:blipFill>
        <p:spPr>
          <a:xfrm>
            <a:off x="1524000" y="4869160"/>
            <a:ext cx="3168352" cy="2151112"/>
          </a:xfrm>
          <a:prstGeom prst="rect">
            <a:avLst/>
          </a:prstGeom>
        </p:spPr>
      </p:pic>
      <p:pic>
        <p:nvPicPr>
          <p:cNvPr id="4" name="Afbeelding 3"/>
          <p:cNvPicPr>
            <a:picLocks noChangeAspect="1"/>
          </p:cNvPicPr>
          <p:nvPr/>
        </p:nvPicPr>
        <p:blipFill rotWithShape="1">
          <a:blip r:embed="rId4">
            <a:extLst>
              <a:ext uri="{28A0092B-C50C-407E-A947-70E740481C1C}">
                <a14:useLocalDpi xmlns:a14="http://schemas.microsoft.com/office/drawing/2010/main" val="0"/>
              </a:ext>
            </a:extLst>
          </a:blip>
          <a:srcRect t="24936" b="8917"/>
          <a:stretch/>
        </p:blipFill>
        <p:spPr>
          <a:xfrm>
            <a:off x="5444829" y="4221088"/>
            <a:ext cx="5315240" cy="2636912"/>
          </a:xfrm>
          <a:prstGeom prst="rect">
            <a:avLst/>
          </a:prstGeom>
        </p:spPr>
      </p:pic>
    </p:spTree>
    <p:extLst>
      <p:ext uri="{BB962C8B-B14F-4D97-AF65-F5344CB8AC3E}">
        <p14:creationId xmlns:p14="http://schemas.microsoft.com/office/powerpoint/2010/main" val="2877263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nodeType="afterEffect">
                                  <p:stCondLst>
                                    <p:cond delay="150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i="1" dirty="0"/>
              <a:t>“</a:t>
            </a:r>
            <a:r>
              <a:rPr lang="nl-NL" i="1" dirty="0" err="1"/>
              <a:t>Isn’t</a:t>
            </a:r>
            <a:r>
              <a:rPr lang="nl-NL" i="1" dirty="0"/>
              <a:t> </a:t>
            </a:r>
            <a:r>
              <a:rPr lang="nl-NL" i="1" dirty="0" err="1"/>
              <a:t>all</a:t>
            </a:r>
            <a:r>
              <a:rPr lang="nl-NL" i="1" dirty="0"/>
              <a:t> </a:t>
            </a:r>
            <a:r>
              <a:rPr lang="nl-NL" i="1" dirty="0" err="1"/>
              <a:t>wood</a:t>
            </a:r>
            <a:r>
              <a:rPr lang="nl-NL" i="1" dirty="0"/>
              <a:t> </a:t>
            </a:r>
            <a:r>
              <a:rPr lang="nl-NL" i="1" dirty="0" err="1"/>
              <a:t>sustainable</a:t>
            </a:r>
            <a:r>
              <a:rPr lang="nl-NL" i="1" dirty="0"/>
              <a:t>?”</a:t>
            </a:r>
            <a:endParaRPr lang="nl-NL" dirty="0"/>
          </a:p>
        </p:txBody>
      </p:sp>
      <p:sp>
        <p:nvSpPr>
          <p:cNvPr id="3" name="Tijdelijke aanduiding voor inhoud 2"/>
          <p:cNvSpPr>
            <a:spLocks noGrp="1"/>
          </p:cNvSpPr>
          <p:nvPr>
            <p:ph idx="1"/>
          </p:nvPr>
        </p:nvSpPr>
        <p:spPr/>
        <p:txBody>
          <a:bodyPr/>
          <a:lstStyle/>
          <a:p>
            <a:endParaRPr lang="nl-NL" dirty="0"/>
          </a:p>
        </p:txBody>
      </p:sp>
      <p:pic>
        <p:nvPicPr>
          <p:cNvPr id="1026" name="Picture 2" descr="P:\foto's\Tbv Otar 2013\Bron_Mark van Benthem_Probos (7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324" b="14316"/>
          <a:stretch/>
        </p:blipFill>
        <p:spPr bwMode="auto">
          <a:xfrm>
            <a:off x="2437887" y="1853953"/>
            <a:ext cx="7500813" cy="4035933"/>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p:cNvSpPr txBox="1"/>
          <p:nvPr/>
        </p:nvSpPr>
        <p:spPr>
          <a:xfrm>
            <a:off x="8363538" y="5705219"/>
            <a:ext cx="1584176" cy="184666"/>
          </a:xfrm>
          <a:prstGeom prst="rect">
            <a:avLst/>
          </a:prstGeom>
          <a:noFill/>
        </p:spPr>
        <p:txBody>
          <a:bodyPr wrap="square" rtlCol="0">
            <a:spAutoFit/>
          </a:bodyPr>
          <a:lstStyle/>
          <a:p>
            <a:pPr algn="r"/>
            <a:r>
              <a:rPr lang="nl-NL" sz="600" dirty="0">
                <a:solidFill>
                  <a:schemeClr val="bg1"/>
                </a:solidFill>
                <a:latin typeface="PT Serif" panose="020A0603040505020204" pitchFamily="18" charset="0"/>
              </a:rPr>
              <a:t>Mark van Benthem, Probos</a:t>
            </a:r>
          </a:p>
        </p:txBody>
      </p:sp>
    </p:spTree>
    <p:extLst>
      <p:ext uri="{BB962C8B-B14F-4D97-AF65-F5344CB8AC3E}">
        <p14:creationId xmlns:p14="http://schemas.microsoft.com/office/powerpoint/2010/main" val="5320202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p:txBody>
          <a:bodyPr/>
          <a:lstStyle/>
          <a:p>
            <a:endParaRPr lang="nl-NL" dirty="0"/>
          </a:p>
        </p:txBody>
      </p:sp>
      <p:pic>
        <p:nvPicPr>
          <p:cNvPr id="13314" name="Picture 2" descr="F:\Presentaties\Foto´s\VVNH\Afbeelding11.jpg"/>
          <p:cNvPicPr>
            <a:picLocks noChangeAspect="1" noChangeArrowheads="1"/>
          </p:cNvPicPr>
          <p:nvPr/>
        </p:nvPicPr>
        <p:blipFill rotWithShape="1">
          <a:blip r:embed="rId3">
            <a:extLst>
              <a:ext uri="{28A0092B-C50C-407E-A947-70E740481C1C}">
                <a14:useLocalDpi xmlns:a14="http://schemas.microsoft.com/office/drawing/2010/main" val="0"/>
              </a:ext>
            </a:extLst>
          </a:blip>
          <a:srcRect l="6323" t="5614"/>
          <a:stretch/>
        </p:blipFill>
        <p:spPr bwMode="auto">
          <a:xfrm>
            <a:off x="7624419" y="28575"/>
            <a:ext cx="2909670" cy="4137496"/>
          </a:xfrm>
          <a:prstGeom prst="rect">
            <a:avLst/>
          </a:prstGeom>
          <a:noFill/>
          <a:extLst>
            <a:ext uri="{909E8E84-426E-40DD-AFC4-6F175D3DCCD1}">
              <a14:hiddenFill xmlns:a14="http://schemas.microsoft.com/office/drawing/2010/main">
                <a:solidFill>
                  <a:srgbClr val="FFFFFF"/>
                </a:solidFill>
              </a14:hiddenFill>
            </a:ext>
          </a:extLst>
        </p:spPr>
      </p:pic>
      <p:pic>
        <p:nvPicPr>
          <p:cNvPr id="13315" name="Picture 3" descr="F:\Presentaties\Foto´s\VVNH\Afbeelding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28575"/>
            <a:ext cx="3867150" cy="5467350"/>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F:\Presentaties\Foto´s\VVNH\Afbeelding2.jpg"/>
          <p:cNvPicPr>
            <a:picLocks noChangeAspect="1" noChangeArrowheads="1"/>
          </p:cNvPicPr>
          <p:nvPr/>
        </p:nvPicPr>
        <p:blipFill rotWithShape="1">
          <a:blip r:embed="rId5">
            <a:extLst>
              <a:ext uri="{28A0092B-C50C-407E-A947-70E740481C1C}">
                <a14:useLocalDpi xmlns:a14="http://schemas.microsoft.com/office/drawing/2010/main" val="0"/>
              </a:ext>
            </a:extLst>
          </a:blip>
          <a:srcRect t="3685" r="13237"/>
          <a:stretch/>
        </p:blipFill>
        <p:spPr bwMode="auto">
          <a:xfrm>
            <a:off x="1775520" y="184703"/>
            <a:ext cx="5819492" cy="4569371"/>
          </a:xfrm>
          <a:prstGeom prst="rect">
            <a:avLst/>
          </a:prstGeom>
          <a:noFill/>
          <a:extLst>
            <a:ext uri="{909E8E84-426E-40DD-AFC4-6F175D3DCCD1}">
              <a14:hiddenFill xmlns:a14="http://schemas.microsoft.com/office/drawing/2010/main">
                <a:solidFill>
                  <a:srgbClr val="FFFFFF"/>
                </a:solidFill>
              </a14:hiddenFill>
            </a:ext>
          </a:extLst>
        </p:spPr>
      </p:pic>
      <p:pic>
        <p:nvPicPr>
          <p:cNvPr id="13317" name="Picture 5" descr="F:\Presentaties\Foto´s\VVNH\Afbeelding3.jpg"/>
          <p:cNvPicPr>
            <a:picLocks noChangeAspect="1" noChangeArrowheads="1"/>
          </p:cNvPicPr>
          <p:nvPr/>
        </p:nvPicPr>
        <p:blipFill rotWithShape="1">
          <a:blip r:embed="rId6">
            <a:extLst>
              <a:ext uri="{28A0092B-C50C-407E-A947-70E740481C1C}">
                <a14:useLocalDpi xmlns:a14="http://schemas.microsoft.com/office/drawing/2010/main" val="0"/>
              </a:ext>
            </a:extLst>
          </a:blip>
          <a:srcRect r="7870"/>
          <a:stretch/>
        </p:blipFill>
        <p:spPr bwMode="auto">
          <a:xfrm>
            <a:off x="1524000" y="2776086"/>
            <a:ext cx="5323140" cy="4084640"/>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F:\Presentaties\Foto´s\VVNH\Afbeelding5.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48128" y="5824"/>
            <a:ext cx="3194324" cy="4856475"/>
          </a:xfrm>
          <a:prstGeom prst="rect">
            <a:avLst/>
          </a:prstGeom>
          <a:noFill/>
          <a:extLst>
            <a:ext uri="{909E8E84-426E-40DD-AFC4-6F175D3DCCD1}">
              <a14:hiddenFill xmlns:a14="http://schemas.microsoft.com/office/drawing/2010/main">
                <a:solidFill>
                  <a:srgbClr val="FFFFFF"/>
                </a:solidFill>
              </a14:hiddenFill>
            </a:ext>
          </a:extLst>
        </p:spPr>
      </p:pic>
      <p:pic>
        <p:nvPicPr>
          <p:cNvPr id="13319" name="Picture 7" descr="F:\Presentaties\Foto´s\VVNH\Afbeelding4.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07834" y="3009452"/>
            <a:ext cx="5692775" cy="3851275"/>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F:\Presentaties\Foto´s\VVNH\Afbeelding8.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31504" y="184702"/>
            <a:ext cx="4800600" cy="3371850"/>
          </a:xfrm>
          <a:prstGeom prst="rect">
            <a:avLst/>
          </a:prstGeom>
          <a:noFill/>
          <a:extLst>
            <a:ext uri="{909E8E84-426E-40DD-AFC4-6F175D3DCCD1}">
              <a14:hiddenFill xmlns:a14="http://schemas.microsoft.com/office/drawing/2010/main">
                <a:solidFill>
                  <a:srgbClr val="FFFFFF"/>
                </a:solidFill>
              </a14:hiddenFill>
            </a:ext>
          </a:extLst>
        </p:spPr>
      </p:pic>
      <p:pic>
        <p:nvPicPr>
          <p:cNvPr id="13321" name="Picture 9" descr="F:\Presentaties\Foto´s\VVNH\Afbeelding9.jpg"/>
          <p:cNvPicPr>
            <a:picLocks noChangeAspect="1" noChangeArrowheads="1"/>
          </p:cNvPicPr>
          <p:nvPr/>
        </p:nvPicPr>
        <p:blipFill rotWithShape="1">
          <a:blip r:embed="rId10">
            <a:extLst>
              <a:ext uri="{28A0092B-C50C-407E-A947-70E740481C1C}">
                <a14:useLocalDpi xmlns:a14="http://schemas.microsoft.com/office/drawing/2010/main" val="0"/>
              </a:ext>
            </a:extLst>
          </a:blip>
          <a:srcRect l="8845" t="6034" r="8587" b="7570"/>
          <a:stretch/>
        </p:blipFill>
        <p:spPr bwMode="auto">
          <a:xfrm>
            <a:off x="6528048" y="3030248"/>
            <a:ext cx="3816764" cy="3844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4311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000"/>
                                  </p:stCondLst>
                                  <p:childTnLst>
                                    <p:set>
                                      <p:cBhvr>
                                        <p:cTn id="6" dur="1" fill="hold">
                                          <p:stCondLst>
                                            <p:cond delay="0"/>
                                          </p:stCondLst>
                                        </p:cTn>
                                        <p:tgtEl>
                                          <p:spTgt spid="13316"/>
                                        </p:tgtEl>
                                        <p:attrNameLst>
                                          <p:attrName>style.visibility</p:attrName>
                                        </p:attrNameLst>
                                      </p:cBhvr>
                                      <p:to>
                                        <p:strVal val="visible"/>
                                      </p:to>
                                    </p:set>
                                  </p:childTnLst>
                                </p:cTn>
                              </p:par>
                            </p:childTnLst>
                          </p:cTn>
                        </p:par>
                        <p:par>
                          <p:cTn id="7" fill="hold">
                            <p:stCondLst>
                              <p:cond delay="2000"/>
                            </p:stCondLst>
                            <p:childTnLst>
                              <p:par>
                                <p:cTn id="8" presetID="1" presetClass="entr" presetSubtype="0" fill="hold" nodeType="afterEffect">
                                  <p:stCondLst>
                                    <p:cond delay="2000"/>
                                  </p:stCondLst>
                                  <p:childTnLst>
                                    <p:set>
                                      <p:cBhvr>
                                        <p:cTn id="9" dur="1" fill="hold">
                                          <p:stCondLst>
                                            <p:cond delay="0"/>
                                          </p:stCondLst>
                                        </p:cTn>
                                        <p:tgtEl>
                                          <p:spTgt spid="13317"/>
                                        </p:tgtEl>
                                        <p:attrNameLst>
                                          <p:attrName>style.visibility</p:attrName>
                                        </p:attrNameLst>
                                      </p:cBhvr>
                                      <p:to>
                                        <p:strVal val="visible"/>
                                      </p:to>
                                    </p:set>
                                  </p:childTnLst>
                                </p:cTn>
                              </p:par>
                            </p:childTnLst>
                          </p:cTn>
                        </p:par>
                        <p:par>
                          <p:cTn id="10" fill="hold">
                            <p:stCondLst>
                              <p:cond delay="4000"/>
                            </p:stCondLst>
                            <p:childTnLst>
                              <p:par>
                                <p:cTn id="11" presetID="1" presetClass="entr" presetSubtype="0" fill="hold" nodeType="afterEffect">
                                  <p:stCondLst>
                                    <p:cond delay="2000"/>
                                  </p:stCondLst>
                                  <p:childTnLst>
                                    <p:set>
                                      <p:cBhvr>
                                        <p:cTn id="12" dur="1" fill="hold">
                                          <p:stCondLst>
                                            <p:cond delay="0"/>
                                          </p:stCondLst>
                                        </p:cTn>
                                        <p:tgtEl>
                                          <p:spTgt spid="13314"/>
                                        </p:tgtEl>
                                        <p:attrNameLst>
                                          <p:attrName>style.visibility</p:attrName>
                                        </p:attrNameLst>
                                      </p:cBhvr>
                                      <p:to>
                                        <p:strVal val="visible"/>
                                      </p:to>
                                    </p:set>
                                  </p:childTnLst>
                                </p:cTn>
                              </p:par>
                            </p:childTnLst>
                          </p:cTn>
                        </p:par>
                        <p:par>
                          <p:cTn id="13" fill="hold">
                            <p:stCondLst>
                              <p:cond delay="6000"/>
                            </p:stCondLst>
                            <p:childTnLst>
                              <p:par>
                                <p:cTn id="14" presetID="1" presetClass="entr" presetSubtype="0" fill="hold" nodeType="afterEffect">
                                  <p:stCondLst>
                                    <p:cond delay="2000"/>
                                  </p:stCondLst>
                                  <p:childTnLst>
                                    <p:set>
                                      <p:cBhvr>
                                        <p:cTn id="15" dur="1" fill="hold">
                                          <p:stCondLst>
                                            <p:cond delay="0"/>
                                          </p:stCondLst>
                                        </p:cTn>
                                        <p:tgtEl>
                                          <p:spTgt spid="13318"/>
                                        </p:tgtEl>
                                        <p:attrNameLst>
                                          <p:attrName>style.visibility</p:attrName>
                                        </p:attrNameLst>
                                      </p:cBhvr>
                                      <p:to>
                                        <p:strVal val="visible"/>
                                      </p:to>
                                    </p:set>
                                  </p:childTnLst>
                                </p:cTn>
                              </p:par>
                            </p:childTnLst>
                          </p:cTn>
                        </p:par>
                        <p:par>
                          <p:cTn id="16" fill="hold">
                            <p:stCondLst>
                              <p:cond delay="8000"/>
                            </p:stCondLst>
                            <p:childTnLst>
                              <p:par>
                                <p:cTn id="17" presetID="1" presetClass="entr" presetSubtype="0" fill="hold" nodeType="afterEffect">
                                  <p:stCondLst>
                                    <p:cond delay="2000"/>
                                  </p:stCondLst>
                                  <p:childTnLst>
                                    <p:set>
                                      <p:cBhvr>
                                        <p:cTn id="18" dur="1" fill="hold">
                                          <p:stCondLst>
                                            <p:cond delay="0"/>
                                          </p:stCondLst>
                                        </p:cTn>
                                        <p:tgtEl>
                                          <p:spTgt spid="13319"/>
                                        </p:tgtEl>
                                        <p:attrNameLst>
                                          <p:attrName>style.visibility</p:attrName>
                                        </p:attrNameLst>
                                      </p:cBhvr>
                                      <p:to>
                                        <p:strVal val="visible"/>
                                      </p:to>
                                    </p:set>
                                  </p:childTnLst>
                                </p:cTn>
                              </p:par>
                            </p:childTnLst>
                          </p:cTn>
                        </p:par>
                        <p:par>
                          <p:cTn id="19" fill="hold">
                            <p:stCondLst>
                              <p:cond delay="10000"/>
                            </p:stCondLst>
                            <p:childTnLst>
                              <p:par>
                                <p:cTn id="20" presetID="1" presetClass="entr" presetSubtype="0" fill="hold" nodeType="afterEffect">
                                  <p:stCondLst>
                                    <p:cond delay="2000"/>
                                  </p:stCondLst>
                                  <p:childTnLst>
                                    <p:set>
                                      <p:cBhvr>
                                        <p:cTn id="21" dur="1" fill="hold">
                                          <p:stCondLst>
                                            <p:cond delay="0"/>
                                          </p:stCondLst>
                                        </p:cTn>
                                        <p:tgtEl>
                                          <p:spTgt spid="13320"/>
                                        </p:tgtEl>
                                        <p:attrNameLst>
                                          <p:attrName>style.visibility</p:attrName>
                                        </p:attrNameLst>
                                      </p:cBhvr>
                                      <p:to>
                                        <p:strVal val="visible"/>
                                      </p:to>
                                    </p:set>
                                  </p:childTnLst>
                                </p:cTn>
                              </p:par>
                            </p:childTnLst>
                          </p:cTn>
                        </p:par>
                        <p:par>
                          <p:cTn id="22" fill="hold">
                            <p:stCondLst>
                              <p:cond delay="12000"/>
                            </p:stCondLst>
                            <p:childTnLst>
                              <p:par>
                                <p:cTn id="23" presetID="1" presetClass="entr" presetSubtype="0" fill="hold" nodeType="afterEffect">
                                  <p:stCondLst>
                                    <p:cond delay="2000"/>
                                  </p:stCondLst>
                                  <p:childTnLst>
                                    <p:set>
                                      <p:cBhvr>
                                        <p:cTn id="24" dur="1" fill="hold">
                                          <p:stCondLst>
                                            <p:cond delay="0"/>
                                          </p:stCondLst>
                                        </p:cTn>
                                        <p:tgtEl>
                                          <p:spTgt spid="133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NTTA response (I)</a:t>
            </a:r>
          </a:p>
        </p:txBody>
      </p:sp>
      <p:sp>
        <p:nvSpPr>
          <p:cNvPr id="3" name="Tijdelijke aanduiding voor inhoud 2"/>
          <p:cNvSpPr>
            <a:spLocks noGrp="1"/>
          </p:cNvSpPr>
          <p:nvPr>
            <p:ph idx="1"/>
          </p:nvPr>
        </p:nvSpPr>
        <p:spPr>
          <a:xfrm>
            <a:off x="1981200" y="1600200"/>
            <a:ext cx="8435280" cy="4781128"/>
          </a:xfrm>
        </p:spPr>
        <p:txBody>
          <a:bodyPr>
            <a:normAutofit/>
          </a:bodyPr>
          <a:lstStyle/>
          <a:p>
            <a:r>
              <a:rPr lang="nl-NL" dirty="0"/>
              <a:t>2003: code of </a:t>
            </a:r>
            <a:r>
              <a:rPr lang="nl-NL" dirty="0" err="1"/>
              <a:t>conduct</a:t>
            </a:r>
            <a:r>
              <a:rPr lang="nl-NL" dirty="0"/>
              <a:t>, </a:t>
            </a:r>
            <a:r>
              <a:rPr lang="nl-NL" dirty="0" err="1"/>
              <a:t>a.o</a:t>
            </a:r>
            <a:r>
              <a:rPr lang="nl-NL" dirty="0"/>
              <a:t>.:</a:t>
            </a:r>
          </a:p>
          <a:p>
            <a:pPr lvl="1"/>
            <a:r>
              <a:rPr lang="nl-NL" dirty="0" err="1"/>
              <a:t>preference</a:t>
            </a:r>
            <a:r>
              <a:rPr lang="nl-NL" dirty="0"/>
              <a:t> resp. </a:t>
            </a:r>
            <a:r>
              <a:rPr lang="nl-NL" dirty="0" err="1"/>
              <a:t>sourced</a:t>
            </a:r>
            <a:r>
              <a:rPr lang="nl-NL" dirty="0"/>
              <a:t> </a:t>
            </a:r>
            <a:r>
              <a:rPr lang="nl-NL" dirty="0" err="1"/>
              <a:t>timb</a:t>
            </a:r>
            <a:r>
              <a:rPr lang="nl-NL" dirty="0"/>
              <a:t>; </a:t>
            </a:r>
            <a:r>
              <a:rPr lang="nl-NL" dirty="0" err="1"/>
              <a:t>sanction</a:t>
            </a:r>
            <a:r>
              <a:rPr lang="nl-NL" dirty="0"/>
              <a:t> system </a:t>
            </a:r>
          </a:p>
          <a:p>
            <a:r>
              <a:rPr lang="nl-NL" dirty="0"/>
              <a:t>2003: 1st policy plan 2003 – 2005, </a:t>
            </a:r>
            <a:r>
              <a:rPr lang="nl-NL" dirty="0" err="1"/>
              <a:t>a.o</a:t>
            </a:r>
            <a:r>
              <a:rPr lang="nl-NL" dirty="0"/>
              <a:t>.:</a:t>
            </a:r>
          </a:p>
          <a:p>
            <a:pPr lvl="1"/>
            <a:r>
              <a:rPr lang="nl-NL" dirty="0" err="1"/>
              <a:t>selfreporting</a:t>
            </a:r>
            <a:r>
              <a:rPr lang="nl-NL" dirty="0"/>
              <a:t> (country of </a:t>
            </a:r>
            <a:r>
              <a:rPr lang="nl-NL" dirty="0" err="1"/>
              <a:t>origin</a:t>
            </a:r>
            <a:r>
              <a:rPr lang="nl-NL" dirty="0"/>
              <a:t>; </a:t>
            </a:r>
            <a:r>
              <a:rPr lang="nl-NL" dirty="0" err="1"/>
              <a:t>lkts</a:t>
            </a:r>
            <a:r>
              <a:rPr lang="nl-NL" dirty="0"/>
              <a:t>; volume RST; etc.) </a:t>
            </a:r>
            <a:r>
              <a:rPr lang="nl-NL" dirty="0" err="1"/>
              <a:t>dialogue</a:t>
            </a:r>
            <a:r>
              <a:rPr lang="nl-NL" dirty="0"/>
              <a:t> stakeholders; </a:t>
            </a:r>
            <a:r>
              <a:rPr lang="nl-NL" dirty="0" err="1"/>
              <a:t>comms</a:t>
            </a:r>
            <a:r>
              <a:rPr lang="nl-NL" dirty="0"/>
              <a:t>; </a:t>
            </a:r>
            <a:r>
              <a:rPr lang="nl-NL" dirty="0" err="1"/>
              <a:t>csr</a:t>
            </a:r>
            <a:endParaRPr lang="nl-NL" dirty="0"/>
          </a:p>
          <a:p>
            <a:r>
              <a:rPr lang="nl-NL" dirty="0"/>
              <a:t>2006: 2nd policy plan 2006 – 2009, </a:t>
            </a:r>
            <a:r>
              <a:rPr lang="nl-NL" dirty="0" err="1"/>
              <a:t>a.o</a:t>
            </a:r>
            <a:r>
              <a:rPr lang="nl-NL" dirty="0"/>
              <a:t>.:</a:t>
            </a:r>
          </a:p>
          <a:p>
            <a:pPr lvl="1"/>
            <a:r>
              <a:rPr lang="nl-NL" dirty="0" err="1"/>
              <a:t>Reflection</a:t>
            </a:r>
            <a:r>
              <a:rPr lang="nl-NL" dirty="0"/>
              <a:t> 1st plan; target 75% RST in 2009:</a:t>
            </a:r>
          </a:p>
          <a:p>
            <a:pPr lvl="2"/>
            <a:r>
              <a:rPr lang="nl-NL" dirty="0" err="1"/>
              <a:t>Softwood</a:t>
            </a:r>
            <a:r>
              <a:rPr lang="nl-NL" dirty="0"/>
              <a:t> 100%; </a:t>
            </a:r>
            <a:r>
              <a:rPr lang="nl-NL" dirty="0" err="1"/>
              <a:t>tropical</a:t>
            </a:r>
            <a:r>
              <a:rPr lang="nl-NL" dirty="0"/>
              <a:t> 50%; </a:t>
            </a:r>
            <a:r>
              <a:rPr lang="nl-NL" dirty="0" err="1"/>
              <a:t>temperate</a:t>
            </a:r>
            <a:r>
              <a:rPr lang="nl-NL" dirty="0"/>
              <a:t> 25%; panels 75%</a:t>
            </a:r>
          </a:p>
          <a:p>
            <a:pPr lvl="1"/>
            <a:endParaRPr lang="nl-NL" dirty="0"/>
          </a:p>
          <a:p>
            <a:endParaRPr lang="nl-NL" dirty="0"/>
          </a:p>
          <a:p>
            <a:endParaRPr lang="nl-NL" dirty="0"/>
          </a:p>
          <a:p>
            <a:endParaRPr lang="nl-NL" dirty="0"/>
          </a:p>
        </p:txBody>
      </p:sp>
    </p:spTree>
    <p:extLst>
      <p:ext uri="{BB962C8B-B14F-4D97-AF65-F5344CB8AC3E}">
        <p14:creationId xmlns:p14="http://schemas.microsoft.com/office/powerpoint/2010/main" val="53057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NTTA response (II)</a:t>
            </a:r>
          </a:p>
        </p:txBody>
      </p:sp>
      <p:sp>
        <p:nvSpPr>
          <p:cNvPr id="3" name="Tijdelijke aanduiding voor inhoud 2"/>
          <p:cNvSpPr>
            <a:spLocks noGrp="1"/>
          </p:cNvSpPr>
          <p:nvPr>
            <p:ph idx="1"/>
          </p:nvPr>
        </p:nvSpPr>
        <p:spPr>
          <a:xfrm>
            <a:off x="1981200" y="1600201"/>
            <a:ext cx="8435280" cy="4525963"/>
          </a:xfrm>
        </p:spPr>
        <p:txBody>
          <a:bodyPr>
            <a:normAutofit/>
          </a:bodyPr>
          <a:lstStyle/>
          <a:p>
            <a:r>
              <a:rPr lang="nl-NL" dirty="0"/>
              <a:t>2008: </a:t>
            </a:r>
            <a:r>
              <a:rPr lang="nl-NL" dirty="0" err="1"/>
              <a:t>introduction</a:t>
            </a:r>
            <a:r>
              <a:rPr lang="nl-NL" dirty="0"/>
              <a:t> </a:t>
            </a:r>
            <a:r>
              <a:rPr lang="nl-NL" dirty="0" err="1"/>
              <a:t>reporting</a:t>
            </a:r>
            <a:r>
              <a:rPr lang="nl-NL" dirty="0"/>
              <a:t> system +</a:t>
            </a:r>
          </a:p>
          <a:p>
            <a:pPr marL="457200" lvl="1" indent="0">
              <a:buNone/>
            </a:pPr>
            <a:endParaRPr lang="nl-NL" dirty="0"/>
          </a:p>
          <a:p>
            <a:endParaRPr lang="nl-NL" dirty="0"/>
          </a:p>
          <a:p>
            <a:endParaRPr lang="nl-NL" dirty="0"/>
          </a:p>
          <a:p>
            <a:endParaRPr lang="nl-NL" dirty="0"/>
          </a:p>
        </p:txBody>
      </p:sp>
      <p:pic>
        <p:nvPicPr>
          <p:cNvPr id="4" name="Afbeelding 3"/>
          <p:cNvPicPr>
            <a:picLocks noChangeAspect="1"/>
          </p:cNvPicPr>
          <p:nvPr/>
        </p:nvPicPr>
        <p:blipFill rotWithShape="1">
          <a:blip r:embed="rId2"/>
          <a:srcRect t="9641" r="1569" b="5093"/>
          <a:stretch/>
        </p:blipFill>
        <p:spPr>
          <a:xfrm>
            <a:off x="1619672" y="2204880"/>
            <a:ext cx="8952656" cy="4653121"/>
          </a:xfrm>
          <a:prstGeom prst="rect">
            <a:avLst/>
          </a:prstGeom>
        </p:spPr>
      </p:pic>
    </p:spTree>
    <p:extLst>
      <p:ext uri="{BB962C8B-B14F-4D97-AF65-F5344CB8AC3E}">
        <p14:creationId xmlns:p14="http://schemas.microsoft.com/office/powerpoint/2010/main" val="3743119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3C823D3-D619-407C-89E0-C6F6B1E7A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47F8E3E-2FFA-4A0F-B3C7-E57ADDCFB4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 name="Titre 1">
            <a:extLst>
              <a:ext uri="{FF2B5EF4-FFF2-40B4-BE49-F238E27FC236}">
                <a16:creationId xmlns:a16="http://schemas.microsoft.com/office/drawing/2014/main" id="{DE107E43-1851-4D12-982E-FE7830A498E1}"/>
              </a:ext>
            </a:extLst>
          </p:cNvPr>
          <p:cNvSpPr>
            <a:spLocks noGrp="1"/>
          </p:cNvSpPr>
          <p:nvPr>
            <p:ph type="title"/>
          </p:nvPr>
        </p:nvSpPr>
        <p:spPr>
          <a:xfrm>
            <a:off x="1116737" y="82756"/>
            <a:ext cx="9833548" cy="825600"/>
          </a:xfrm>
        </p:spPr>
        <p:txBody>
          <a:bodyPr anchor="b">
            <a:normAutofit/>
          </a:bodyPr>
          <a:lstStyle/>
          <a:p>
            <a:pPr algn="ctr"/>
            <a:r>
              <a:rPr lang="fr-FR" sz="3600" dirty="0">
                <a:solidFill>
                  <a:schemeClr val="tx2"/>
                </a:solidFill>
              </a:rPr>
              <a:t>Ordre du jour / Agenda</a:t>
            </a:r>
          </a:p>
        </p:txBody>
      </p:sp>
      <p:grpSp>
        <p:nvGrpSpPr>
          <p:cNvPr id="12" name="Group 11">
            <a:extLst>
              <a:ext uri="{FF2B5EF4-FFF2-40B4-BE49-F238E27FC236}">
                <a16:creationId xmlns:a16="http://schemas.microsoft.com/office/drawing/2014/main" id="{33D939F1-7ABE-4D0E-946A-43F37F556AF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3346102" cy="2510865"/>
            <a:chOff x="-305" y="-1"/>
            <a:chExt cx="3832880" cy="2876136"/>
          </a:xfrm>
        </p:grpSpPr>
        <p:sp>
          <p:nvSpPr>
            <p:cNvPr id="13" name="Freeform: Shape 12">
              <a:extLst>
                <a:ext uri="{FF2B5EF4-FFF2-40B4-BE49-F238E27FC236}">
                  <a16:creationId xmlns:a16="http://schemas.microsoft.com/office/drawing/2014/main" id="{63FE0426-0FE4-451E-A8BB-08DA6A6AC2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4A32F7E8-35B4-451F-AA07-AECF7CA1D5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E1097796-C3C8-4772-9EBD-9F5CA368F5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C4BC137-BB50-4235-A83F-4B4EEE159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Espace réservé du contenu 2">
            <a:extLst>
              <a:ext uri="{FF2B5EF4-FFF2-40B4-BE49-F238E27FC236}">
                <a16:creationId xmlns:a16="http://schemas.microsoft.com/office/drawing/2014/main" id="{1AEC78DA-9A3F-44AB-ABC9-1E987A638A90}"/>
              </a:ext>
            </a:extLst>
          </p:cNvPr>
          <p:cNvSpPr>
            <a:spLocks noGrp="1"/>
          </p:cNvSpPr>
          <p:nvPr>
            <p:ph idx="1"/>
          </p:nvPr>
        </p:nvSpPr>
        <p:spPr>
          <a:xfrm>
            <a:off x="1054249" y="1153809"/>
            <a:ext cx="9958525" cy="5066016"/>
          </a:xfrm>
        </p:spPr>
        <p:txBody>
          <a:bodyPr>
            <a:normAutofit fontScale="47500" lnSpcReduction="20000"/>
          </a:bodyPr>
          <a:lstStyle/>
          <a:p>
            <a:pPr marL="0" indent="0">
              <a:buNone/>
            </a:pPr>
            <a:r>
              <a:rPr lang="fr-FR" sz="1800" b="1" dirty="0">
                <a:solidFill>
                  <a:schemeClr val="tx2"/>
                </a:solidFill>
              </a:rPr>
              <a:t>1.	</a:t>
            </a:r>
            <a:r>
              <a:rPr lang="fr-FR" sz="2600" b="1" dirty="0">
                <a:solidFill>
                  <a:schemeClr val="tx2"/>
                </a:solidFill>
              </a:rPr>
              <a:t>Retour d’expérience du suivi des approvisionnements de la fédération néerlandaise</a:t>
            </a:r>
          </a:p>
          <a:p>
            <a:pPr marL="0" indent="0">
              <a:buNone/>
            </a:pPr>
            <a:r>
              <a:rPr lang="fr-FR" sz="2600" b="1" dirty="0">
                <a:solidFill>
                  <a:schemeClr val="tx2"/>
                </a:solidFill>
              </a:rPr>
              <a:t>                         </a:t>
            </a:r>
            <a:r>
              <a:rPr lang="fr-FR" sz="2600" b="1" i="1" dirty="0">
                <a:solidFill>
                  <a:schemeClr val="tx2"/>
                </a:solidFill>
              </a:rPr>
              <a:t>Feedback </a:t>
            </a:r>
            <a:r>
              <a:rPr lang="fr-FR" sz="2600" b="1" i="1" dirty="0" err="1">
                <a:solidFill>
                  <a:schemeClr val="tx2"/>
                </a:solidFill>
              </a:rPr>
              <a:t>from</a:t>
            </a:r>
            <a:r>
              <a:rPr lang="fr-FR" sz="2600" b="1" i="1" dirty="0">
                <a:solidFill>
                  <a:schemeClr val="tx2"/>
                </a:solidFill>
              </a:rPr>
              <a:t> the monitoring of supplies of the Dutch </a:t>
            </a:r>
            <a:r>
              <a:rPr lang="fr-FR" sz="2600" b="1" i="1" dirty="0" err="1">
                <a:solidFill>
                  <a:schemeClr val="tx2"/>
                </a:solidFill>
              </a:rPr>
              <a:t>federation</a:t>
            </a:r>
            <a:r>
              <a:rPr lang="fr-FR" sz="2600" b="1" i="1" dirty="0">
                <a:solidFill>
                  <a:schemeClr val="tx2"/>
                </a:solidFill>
              </a:rPr>
              <a:t> </a:t>
            </a:r>
          </a:p>
          <a:p>
            <a:pPr marL="0" indent="0">
              <a:buNone/>
            </a:pPr>
            <a:endParaRPr lang="fr-FR" sz="2600" b="1" dirty="0">
              <a:solidFill>
                <a:schemeClr val="tx2"/>
              </a:solidFill>
            </a:endParaRPr>
          </a:p>
          <a:p>
            <a:pPr marL="0" indent="0">
              <a:buNone/>
            </a:pPr>
            <a:r>
              <a:rPr lang="fr-FR" sz="2600" b="1" dirty="0">
                <a:solidFill>
                  <a:schemeClr val="tx2"/>
                </a:solidFill>
              </a:rPr>
              <a:t>2.	Présentation du portail de collecte de données - Thémis </a:t>
            </a:r>
          </a:p>
          <a:p>
            <a:pPr marL="0" indent="0">
              <a:buNone/>
            </a:pPr>
            <a:r>
              <a:rPr lang="fr-FR" sz="2600" b="1" dirty="0">
                <a:solidFill>
                  <a:schemeClr val="tx2"/>
                </a:solidFill>
              </a:rPr>
              <a:t>                          </a:t>
            </a:r>
            <a:r>
              <a:rPr lang="fr-FR" sz="2600" b="1" i="1" dirty="0" err="1">
                <a:solidFill>
                  <a:schemeClr val="tx2"/>
                </a:solidFill>
              </a:rPr>
              <a:t>Presentation</a:t>
            </a:r>
            <a:r>
              <a:rPr lang="fr-FR" sz="2600" b="1" i="1" dirty="0">
                <a:solidFill>
                  <a:schemeClr val="tx2"/>
                </a:solidFill>
              </a:rPr>
              <a:t> of the data collection portal – </a:t>
            </a:r>
            <a:r>
              <a:rPr lang="fr-FR" sz="2600" b="1" i="1" dirty="0" err="1">
                <a:solidFill>
                  <a:schemeClr val="tx2"/>
                </a:solidFill>
              </a:rPr>
              <a:t>Themis</a:t>
            </a:r>
            <a:endParaRPr lang="fr-FR" sz="2600" b="1" i="1" dirty="0">
              <a:solidFill>
                <a:schemeClr val="tx2"/>
              </a:solidFill>
            </a:endParaRPr>
          </a:p>
          <a:p>
            <a:pPr marL="0" indent="0">
              <a:buNone/>
            </a:pPr>
            <a:endParaRPr lang="fr-FR" sz="2600" b="1" dirty="0">
              <a:solidFill>
                <a:schemeClr val="tx2"/>
              </a:solidFill>
            </a:endParaRPr>
          </a:p>
          <a:p>
            <a:pPr marL="0" indent="0">
              <a:buNone/>
            </a:pPr>
            <a:r>
              <a:rPr lang="fr-FR" sz="2600" b="1" dirty="0">
                <a:solidFill>
                  <a:schemeClr val="tx2"/>
                </a:solidFill>
              </a:rPr>
              <a:t>3.	Premiers résultats de l’enquête Thémis</a:t>
            </a:r>
          </a:p>
          <a:p>
            <a:pPr marL="0" indent="0">
              <a:buNone/>
            </a:pPr>
            <a:r>
              <a:rPr lang="fr-FR" sz="2600" b="1" dirty="0">
                <a:solidFill>
                  <a:schemeClr val="tx2"/>
                </a:solidFill>
              </a:rPr>
              <a:t>                          </a:t>
            </a:r>
            <a:r>
              <a:rPr lang="fr-FR" sz="2600" b="1" i="1" dirty="0">
                <a:solidFill>
                  <a:schemeClr val="tx2"/>
                </a:solidFill>
              </a:rPr>
              <a:t>First </a:t>
            </a:r>
            <a:r>
              <a:rPr lang="fr-FR" sz="2600" b="1" i="1" dirty="0" err="1">
                <a:solidFill>
                  <a:schemeClr val="tx2"/>
                </a:solidFill>
              </a:rPr>
              <a:t>results</a:t>
            </a:r>
            <a:endParaRPr lang="fr-FR" sz="2600" b="1" i="1" dirty="0">
              <a:solidFill>
                <a:schemeClr val="tx2"/>
              </a:solidFill>
            </a:endParaRPr>
          </a:p>
          <a:p>
            <a:pPr marL="0" indent="0">
              <a:buNone/>
            </a:pPr>
            <a:r>
              <a:rPr lang="fr-FR" sz="2600" b="1" dirty="0">
                <a:solidFill>
                  <a:schemeClr val="tx2"/>
                </a:solidFill>
              </a:rPr>
              <a:t>	Résultats globaux de ATIBT / </a:t>
            </a:r>
            <a:r>
              <a:rPr lang="fr-FR" sz="2600" b="1" i="1" dirty="0">
                <a:solidFill>
                  <a:schemeClr val="tx2"/>
                </a:solidFill>
              </a:rPr>
              <a:t>ATIBT global </a:t>
            </a:r>
            <a:r>
              <a:rPr lang="fr-FR" sz="2600" b="1" i="1" dirty="0" err="1">
                <a:solidFill>
                  <a:schemeClr val="tx2"/>
                </a:solidFill>
              </a:rPr>
              <a:t>results</a:t>
            </a:r>
            <a:endParaRPr lang="fr-FR" sz="2600" b="1" i="1" dirty="0">
              <a:solidFill>
                <a:schemeClr val="tx2"/>
              </a:solidFill>
            </a:endParaRPr>
          </a:p>
          <a:p>
            <a:pPr marL="0" indent="0">
              <a:buNone/>
            </a:pPr>
            <a:r>
              <a:rPr lang="fr-FR" sz="2600" b="1" dirty="0">
                <a:solidFill>
                  <a:schemeClr val="tx2"/>
                </a:solidFill>
              </a:rPr>
              <a:t>	Résultats globaux de LCB / </a:t>
            </a:r>
            <a:r>
              <a:rPr lang="fr-FR" sz="2600" b="1" i="1" dirty="0">
                <a:solidFill>
                  <a:schemeClr val="tx2"/>
                </a:solidFill>
              </a:rPr>
              <a:t>LCB global </a:t>
            </a:r>
            <a:r>
              <a:rPr lang="fr-FR" sz="2600" b="1" i="1" dirty="0" err="1">
                <a:solidFill>
                  <a:schemeClr val="tx2"/>
                </a:solidFill>
              </a:rPr>
              <a:t>results</a:t>
            </a:r>
            <a:endParaRPr lang="fr-FR" sz="2600" b="1" i="1" dirty="0">
              <a:solidFill>
                <a:schemeClr val="tx2"/>
              </a:solidFill>
            </a:endParaRPr>
          </a:p>
          <a:p>
            <a:pPr marL="0" indent="0">
              <a:buNone/>
            </a:pPr>
            <a:endParaRPr lang="fr-FR" sz="2600" b="1" dirty="0">
              <a:solidFill>
                <a:schemeClr val="tx2"/>
              </a:solidFill>
            </a:endParaRPr>
          </a:p>
          <a:p>
            <a:pPr marL="0" indent="0">
              <a:buNone/>
            </a:pPr>
            <a:r>
              <a:rPr lang="fr-FR" sz="2600" b="1" dirty="0">
                <a:solidFill>
                  <a:schemeClr val="tx2"/>
                </a:solidFill>
              </a:rPr>
              <a:t>	Q&amp;R / Q&amp;A</a:t>
            </a:r>
          </a:p>
          <a:p>
            <a:pPr marL="0" indent="0">
              <a:buNone/>
            </a:pPr>
            <a:endParaRPr lang="fr-FR" sz="2600" b="1" dirty="0">
              <a:solidFill>
                <a:schemeClr val="tx2"/>
              </a:solidFill>
            </a:endParaRPr>
          </a:p>
          <a:p>
            <a:pPr marL="0" indent="0">
              <a:buNone/>
            </a:pPr>
            <a:r>
              <a:rPr lang="fr-FR" sz="2600" b="1" dirty="0">
                <a:solidFill>
                  <a:schemeClr val="tx2"/>
                </a:solidFill>
              </a:rPr>
              <a:t>4.	Atelier sur le calcul du score</a:t>
            </a:r>
          </a:p>
          <a:p>
            <a:pPr marL="0" indent="0">
              <a:buNone/>
            </a:pPr>
            <a:r>
              <a:rPr lang="fr-FR" sz="2600" b="1" dirty="0">
                <a:solidFill>
                  <a:schemeClr val="tx2"/>
                </a:solidFill>
              </a:rPr>
              <a:t>                          </a:t>
            </a:r>
            <a:r>
              <a:rPr lang="fr-FR" sz="2600" b="1" i="1" dirty="0">
                <a:solidFill>
                  <a:schemeClr val="tx2"/>
                </a:solidFill>
              </a:rPr>
              <a:t>Workshop on score </a:t>
            </a:r>
            <a:r>
              <a:rPr lang="fr-FR" sz="2600" b="1" i="1" dirty="0" err="1">
                <a:solidFill>
                  <a:schemeClr val="tx2"/>
                </a:solidFill>
              </a:rPr>
              <a:t>calculation</a:t>
            </a:r>
            <a:endParaRPr lang="fr-FR" sz="2600" b="1" i="1" dirty="0">
              <a:solidFill>
                <a:schemeClr val="tx2"/>
              </a:solidFill>
            </a:endParaRPr>
          </a:p>
          <a:p>
            <a:pPr marL="0" indent="0">
              <a:buNone/>
            </a:pPr>
            <a:endParaRPr lang="fr-FR" sz="2600" b="1" dirty="0">
              <a:solidFill>
                <a:schemeClr val="tx2"/>
              </a:solidFill>
            </a:endParaRPr>
          </a:p>
          <a:p>
            <a:pPr marL="342900" indent="-342900">
              <a:buAutoNum type="arabicPeriod" startAt="5"/>
            </a:pPr>
            <a:r>
              <a:rPr lang="fr-FR" sz="2600" b="1" dirty="0">
                <a:solidFill>
                  <a:schemeClr val="tx2"/>
                </a:solidFill>
              </a:rPr>
              <a:t>                Lien avec l’outil Thémis et la charte environnementale</a:t>
            </a:r>
          </a:p>
          <a:p>
            <a:pPr marL="0" indent="0">
              <a:buNone/>
            </a:pPr>
            <a:r>
              <a:rPr lang="fr-FR" sz="2600" b="1" dirty="0">
                <a:solidFill>
                  <a:schemeClr val="tx2"/>
                </a:solidFill>
              </a:rPr>
              <a:t>                          </a:t>
            </a:r>
            <a:r>
              <a:rPr lang="fr-FR" sz="2600" b="1" i="1" dirty="0">
                <a:solidFill>
                  <a:schemeClr val="tx2"/>
                </a:solidFill>
              </a:rPr>
              <a:t>Link </a:t>
            </a:r>
            <a:r>
              <a:rPr lang="fr-FR" sz="2600" b="1" i="1" dirty="0" err="1">
                <a:solidFill>
                  <a:schemeClr val="tx2"/>
                </a:solidFill>
              </a:rPr>
              <a:t>with</a:t>
            </a:r>
            <a:r>
              <a:rPr lang="fr-FR" sz="2600" b="1" i="1" dirty="0">
                <a:solidFill>
                  <a:schemeClr val="tx2"/>
                </a:solidFill>
              </a:rPr>
              <a:t> the </a:t>
            </a:r>
            <a:r>
              <a:rPr lang="fr-FR" sz="2600" b="1" i="1" dirty="0" err="1">
                <a:solidFill>
                  <a:schemeClr val="tx2"/>
                </a:solidFill>
              </a:rPr>
              <a:t>Themis</a:t>
            </a:r>
            <a:r>
              <a:rPr lang="fr-FR" sz="2600" b="1" i="1" dirty="0">
                <a:solidFill>
                  <a:schemeClr val="tx2"/>
                </a:solidFill>
              </a:rPr>
              <a:t> </a:t>
            </a:r>
            <a:r>
              <a:rPr lang="fr-FR" sz="2600" b="1" i="1" dirty="0" err="1">
                <a:solidFill>
                  <a:schemeClr val="tx2"/>
                </a:solidFill>
              </a:rPr>
              <a:t>tool</a:t>
            </a:r>
            <a:r>
              <a:rPr lang="fr-FR" sz="2600" b="1" i="1" dirty="0">
                <a:solidFill>
                  <a:schemeClr val="tx2"/>
                </a:solidFill>
              </a:rPr>
              <a:t> and the </a:t>
            </a:r>
            <a:r>
              <a:rPr lang="fr-FR" sz="2600" b="1" i="1" dirty="0" err="1">
                <a:solidFill>
                  <a:schemeClr val="tx2"/>
                </a:solidFill>
              </a:rPr>
              <a:t>environmental</a:t>
            </a:r>
            <a:r>
              <a:rPr lang="fr-FR" sz="2600" b="1" i="1" dirty="0">
                <a:solidFill>
                  <a:schemeClr val="tx2"/>
                </a:solidFill>
              </a:rPr>
              <a:t> charter</a:t>
            </a:r>
          </a:p>
          <a:p>
            <a:pPr marL="0" indent="0">
              <a:buNone/>
            </a:pPr>
            <a:r>
              <a:rPr lang="fr-FR" sz="2600" dirty="0">
                <a:solidFill>
                  <a:schemeClr val="tx2"/>
                </a:solidFill>
              </a:rPr>
              <a:t>                        </a:t>
            </a:r>
          </a:p>
        </p:txBody>
      </p:sp>
      <p:grpSp>
        <p:nvGrpSpPr>
          <p:cNvPr id="18" name="Group 17">
            <a:extLst>
              <a:ext uri="{FF2B5EF4-FFF2-40B4-BE49-F238E27FC236}">
                <a16:creationId xmlns:a16="http://schemas.microsoft.com/office/drawing/2014/main" id="{9DB3963A-4187-4A72-9DA4-CA6BADE229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9072780" y="3734338"/>
            <a:ext cx="3878664" cy="2368659"/>
            <a:chOff x="6867015" y="-1"/>
            <a:chExt cx="5324985" cy="3251912"/>
          </a:xfrm>
          <a:solidFill>
            <a:schemeClr val="accent5">
              <a:alpha val="10000"/>
            </a:schemeClr>
          </a:solidFill>
        </p:grpSpPr>
        <p:sp>
          <p:nvSpPr>
            <p:cNvPr id="19" name="Freeform: Shape 18">
              <a:extLst>
                <a:ext uri="{FF2B5EF4-FFF2-40B4-BE49-F238E27FC236}">
                  <a16:creationId xmlns:a16="http://schemas.microsoft.com/office/drawing/2014/main" id="{2428E75E-001A-4568-B035-574F1303EF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64AC8CFC-1164-4525-82A0-25F75ADCF4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6F35C856-5B70-4CA2-BB8F-A37197D8F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550FD8B0-DE97-47B1-84ED-67A3BD00FE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Espace réservé du pied de page 3">
            <a:extLst>
              <a:ext uri="{FF2B5EF4-FFF2-40B4-BE49-F238E27FC236}">
                <a16:creationId xmlns:a16="http://schemas.microsoft.com/office/drawing/2014/main" id="{42B37D5C-4BD9-444C-A55C-4B094E7FCBB8}"/>
              </a:ext>
            </a:extLst>
          </p:cNvPr>
          <p:cNvSpPr>
            <a:spLocks noGrp="1"/>
          </p:cNvSpPr>
          <p:nvPr>
            <p:ph type="ftr" sz="quarter" idx="11"/>
          </p:nvPr>
        </p:nvSpPr>
        <p:spPr/>
        <p:txBody>
          <a:bodyPr/>
          <a:lstStyle/>
          <a:p>
            <a:r>
              <a:rPr lang="fr-FR"/>
              <a:t>Lundi 29 septembre - Atelier Thémis - ATIBT - LCB - PROBOS</a:t>
            </a:r>
          </a:p>
        </p:txBody>
      </p:sp>
      <p:sp>
        <p:nvSpPr>
          <p:cNvPr id="5" name="Espace réservé du numéro de diapositive 4">
            <a:extLst>
              <a:ext uri="{FF2B5EF4-FFF2-40B4-BE49-F238E27FC236}">
                <a16:creationId xmlns:a16="http://schemas.microsoft.com/office/drawing/2014/main" id="{04A9ABFB-E570-495B-A2C8-E20A0BBBD72E}"/>
              </a:ext>
            </a:extLst>
          </p:cNvPr>
          <p:cNvSpPr>
            <a:spLocks noGrp="1"/>
          </p:cNvSpPr>
          <p:nvPr>
            <p:ph type="sldNum" sz="quarter" idx="12"/>
          </p:nvPr>
        </p:nvSpPr>
        <p:spPr/>
        <p:txBody>
          <a:bodyPr/>
          <a:lstStyle/>
          <a:p>
            <a:fld id="{21B3771B-9A50-4AB2-8B01-1C3F3473880A}" type="slidenum">
              <a:rPr lang="fr-FR" smtClean="0"/>
              <a:t>2</a:t>
            </a:fld>
            <a:endParaRPr lang="fr-FR"/>
          </a:p>
        </p:txBody>
      </p:sp>
    </p:spTree>
    <p:extLst>
      <p:ext uri="{BB962C8B-B14F-4D97-AF65-F5344CB8AC3E}">
        <p14:creationId xmlns:p14="http://schemas.microsoft.com/office/powerpoint/2010/main" val="23507412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NTTA response (II)</a:t>
            </a:r>
          </a:p>
        </p:txBody>
      </p:sp>
      <p:sp>
        <p:nvSpPr>
          <p:cNvPr id="3" name="Tijdelijke aanduiding voor inhoud 2"/>
          <p:cNvSpPr>
            <a:spLocks noGrp="1"/>
          </p:cNvSpPr>
          <p:nvPr>
            <p:ph idx="1"/>
          </p:nvPr>
        </p:nvSpPr>
        <p:spPr>
          <a:xfrm>
            <a:off x="1981200" y="1600201"/>
            <a:ext cx="8435280" cy="4525963"/>
          </a:xfrm>
        </p:spPr>
        <p:txBody>
          <a:bodyPr>
            <a:normAutofit/>
          </a:bodyPr>
          <a:lstStyle/>
          <a:p>
            <a:r>
              <a:rPr lang="nl-NL" dirty="0"/>
              <a:t>2008: </a:t>
            </a:r>
            <a:r>
              <a:rPr lang="nl-NL" dirty="0" err="1"/>
              <a:t>introduction</a:t>
            </a:r>
            <a:r>
              <a:rPr lang="nl-NL" dirty="0"/>
              <a:t> </a:t>
            </a:r>
            <a:r>
              <a:rPr lang="nl-NL" dirty="0" err="1"/>
              <a:t>reporting</a:t>
            </a:r>
            <a:r>
              <a:rPr lang="nl-NL" dirty="0"/>
              <a:t> system + </a:t>
            </a:r>
            <a:r>
              <a:rPr lang="nl-NL" dirty="0" err="1"/>
              <a:t>transparancy</a:t>
            </a:r>
            <a:r>
              <a:rPr lang="nl-NL" dirty="0"/>
              <a:t> </a:t>
            </a:r>
          </a:p>
          <a:p>
            <a:endParaRPr lang="nl-NL" dirty="0"/>
          </a:p>
          <a:p>
            <a:endParaRPr lang="nl-NL" dirty="0"/>
          </a:p>
          <a:p>
            <a:endParaRPr lang="nl-NL" dirty="0"/>
          </a:p>
        </p:txBody>
      </p:sp>
    </p:spTree>
    <p:extLst>
      <p:ext uri="{BB962C8B-B14F-4D97-AF65-F5344CB8AC3E}">
        <p14:creationId xmlns:p14="http://schemas.microsoft.com/office/powerpoint/2010/main" val="19633523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rotWithShape="1">
          <a:blip r:embed="rId2"/>
          <a:srcRect l="19370" t="15098" r="35802" b="9641"/>
          <a:stretch/>
        </p:blipFill>
        <p:spPr>
          <a:xfrm>
            <a:off x="1554889" y="40626"/>
            <a:ext cx="7251573" cy="6844807"/>
          </a:xfrm>
          <a:prstGeom prst="rect">
            <a:avLst/>
          </a:prstGeom>
        </p:spPr>
      </p:pic>
      <p:pic>
        <p:nvPicPr>
          <p:cNvPr id="5" name="Afbeelding 4"/>
          <p:cNvPicPr>
            <a:picLocks noChangeAspect="1"/>
          </p:cNvPicPr>
          <p:nvPr/>
        </p:nvPicPr>
        <p:blipFill rotWithShape="1">
          <a:blip r:embed="rId3"/>
          <a:srcRect l="19717" t="46136" r="47708" b="4564"/>
          <a:stretch/>
        </p:blipFill>
        <p:spPr>
          <a:xfrm>
            <a:off x="6427080" y="3468450"/>
            <a:ext cx="4210033" cy="3582377"/>
          </a:xfrm>
          <a:prstGeom prst="rect">
            <a:avLst/>
          </a:prstGeom>
        </p:spPr>
      </p:pic>
      <p:sp>
        <p:nvSpPr>
          <p:cNvPr id="6" name="Tekstvak 5"/>
          <p:cNvSpPr txBox="1"/>
          <p:nvPr/>
        </p:nvSpPr>
        <p:spPr>
          <a:xfrm>
            <a:off x="7464152" y="1988841"/>
            <a:ext cx="2520280" cy="1200329"/>
          </a:xfrm>
          <a:prstGeom prst="rect">
            <a:avLst/>
          </a:prstGeom>
          <a:noFill/>
        </p:spPr>
        <p:txBody>
          <a:bodyPr wrap="square" rtlCol="0">
            <a:spAutoFit/>
          </a:bodyPr>
          <a:lstStyle/>
          <a:p>
            <a:r>
              <a:rPr lang="nl-NL" dirty="0">
                <a:solidFill>
                  <a:schemeClr val="bg1"/>
                </a:solidFill>
                <a:latin typeface="PT Serif" panose="020A0603040505020204" pitchFamily="18" charset="0"/>
                <a:hlinkClick r:id="rId4"/>
              </a:rPr>
              <a:t>https://www.vvnh.nl/system/files/IndividuelePrestatie_Hardhout_0.pdf</a:t>
            </a:r>
            <a:r>
              <a:rPr lang="nl-NL" dirty="0">
                <a:solidFill>
                  <a:schemeClr val="bg1"/>
                </a:solidFill>
                <a:latin typeface="PT Serif" panose="020A0603040505020204" pitchFamily="18" charset="0"/>
              </a:rPr>
              <a:t> </a:t>
            </a:r>
          </a:p>
        </p:txBody>
      </p:sp>
    </p:spTree>
    <p:extLst>
      <p:ext uri="{BB962C8B-B14F-4D97-AF65-F5344CB8AC3E}">
        <p14:creationId xmlns:p14="http://schemas.microsoft.com/office/powerpoint/2010/main" val="37796579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NTTA response (III)</a:t>
            </a:r>
          </a:p>
        </p:txBody>
      </p:sp>
      <p:sp>
        <p:nvSpPr>
          <p:cNvPr id="3" name="Tijdelijke aanduiding voor inhoud 2"/>
          <p:cNvSpPr>
            <a:spLocks noGrp="1"/>
          </p:cNvSpPr>
          <p:nvPr>
            <p:ph idx="1"/>
          </p:nvPr>
        </p:nvSpPr>
        <p:spPr>
          <a:xfrm>
            <a:off x="1981200" y="1600201"/>
            <a:ext cx="8435280" cy="4525963"/>
          </a:xfrm>
        </p:spPr>
        <p:txBody>
          <a:bodyPr>
            <a:normAutofit/>
          </a:bodyPr>
          <a:lstStyle/>
          <a:p>
            <a:r>
              <a:rPr lang="nl-NL" dirty="0"/>
              <a:t>2010: 3rd policy plan 2010 - 2015, </a:t>
            </a:r>
            <a:r>
              <a:rPr lang="nl-NL" dirty="0" err="1"/>
              <a:t>a.o</a:t>
            </a:r>
            <a:r>
              <a:rPr lang="nl-NL" dirty="0"/>
              <a:t>.:</a:t>
            </a:r>
          </a:p>
          <a:p>
            <a:pPr lvl="1"/>
            <a:r>
              <a:rPr lang="nl-NL" dirty="0" err="1"/>
              <a:t>Increased</a:t>
            </a:r>
            <a:r>
              <a:rPr lang="nl-NL" dirty="0"/>
              <a:t> focus on public </a:t>
            </a:r>
            <a:r>
              <a:rPr lang="nl-NL" dirty="0" err="1"/>
              <a:t>procurement</a:t>
            </a:r>
            <a:endParaRPr lang="nl-NL" dirty="0"/>
          </a:p>
          <a:p>
            <a:pPr lvl="1"/>
            <a:r>
              <a:rPr lang="nl-NL" dirty="0"/>
              <a:t>Monitoring 2x per </a:t>
            </a:r>
            <a:r>
              <a:rPr lang="nl-NL" dirty="0" err="1"/>
              <a:t>year</a:t>
            </a:r>
            <a:endParaRPr lang="nl-NL" dirty="0"/>
          </a:p>
          <a:p>
            <a:pPr lvl="1"/>
            <a:r>
              <a:rPr lang="nl-NL" dirty="0"/>
              <a:t>New targets: 85% overall in 2015:</a:t>
            </a:r>
          </a:p>
          <a:p>
            <a:pPr lvl="2"/>
            <a:r>
              <a:rPr lang="nl-NL" dirty="0"/>
              <a:t>50% </a:t>
            </a:r>
            <a:r>
              <a:rPr lang="nl-NL" dirty="0" err="1"/>
              <a:t>hardwoods</a:t>
            </a:r>
            <a:r>
              <a:rPr lang="nl-NL" dirty="0"/>
              <a:t>; 85% panels </a:t>
            </a:r>
            <a:r>
              <a:rPr lang="nl-NL" dirty="0" err="1"/>
              <a:t>and</a:t>
            </a:r>
            <a:r>
              <a:rPr lang="nl-NL" dirty="0"/>
              <a:t> 100% </a:t>
            </a:r>
            <a:r>
              <a:rPr lang="nl-NL" dirty="0" err="1"/>
              <a:t>softwoods</a:t>
            </a:r>
            <a:endParaRPr lang="nl-NL" dirty="0"/>
          </a:p>
          <a:p>
            <a:endParaRPr lang="nl-NL" dirty="0"/>
          </a:p>
          <a:p>
            <a:endParaRPr lang="nl-NL" dirty="0"/>
          </a:p>
          <a:p>
            <a:endParaRPr lang="nl-NL" dirty="0"/>
          </a:p>
          <a:p>
            <a:endParaRPr lang="nl-NL" dirty="0"/>
          </a:p>
        </p:txBody>
      </p:sp>
    </p:spTree>
    <p:extLst>
      <p:ext uri="{BB962C8B-B14F-4D97-AF65-F5344CB8AC3E}">
        <p14:creationId xmlns:p14="http://schemas.microsoft.com/office/powerpoint/2010/main" val="35686093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NTTA response (IV)</a:t>
            </a:r>
          </a:p>
        </p:txBody>
      </p:sp>
      <p:sp>
        <p:nvSpPr>
          <p:cNvPr id="3" name="Tijdelijke aanduiding voor inhoud 2"/>
          <p:cNvSpPr>
            <a:spLocks noGrp="1"/>
          </p:cNvSpPr>
          <p:nvPr>
            <p:ph idx="1"/>
          </p:nvPr>
        </p:nvSpPr>
        <p:spPr/>
        <p:txBody>
          <a:bodyPr>
            <a:normAutofit/>
          </a:bodyPr>
          <a:lstStyle/>
          <a:p>
            <a:r>
              <a:rPr lang="nl-NL" dirty="0"/>
              <a:t>2016: 4th policy plan 2016 – 2020, </a:t>
            </a:r>
            <a:r>
              <a:rPr lang="nl-NL" dirty="0" err="1"/>
              <a:t>a.o</a:t>
            </a:r>
            <a:r>
              <a:rPr lang="nl-NL" dirty="0"/>
              <a:t>.:</a:t>
            </a:r>
          </a:p>
          <a:p>
            <a:pPr lvl="1"/>
            <a:r>
              <a:rPr lang="nl-NL" i="1" dirty="0" err="1"/>
              <a:t>Observation</a:t>
            </a:r>
            <a:r>
              <a:rPr lang="nl-NL" i="1" dirty="0"/>
              <a:t>: </a:t>
            </a:r>
            <a:r>
              <a:rPr lang="nl-NL" i="1" dirty="0" err="1"/>
              <a:t>fairly</a:t>
            </a:r>
            <a:r>
              <a:rPr lang="nl-NL" i="1" dirty="0"/>
              <a:t> basic; RST is the norm.</a:t>
            </a:r>
          </a:p>
          <a:p>
            <a:pPr lvl="1"/>
            <a:r>
              <a:rPr lang="nl-NL" dirty="0"/>
              <a:t>Spotlight on well </a:t>
            </a:r>
            <a:r>
              <a:rPr lang="nl-NL" dirty="0" err="1"/>
              <a:t>performing</a:t>
            </a:r>
            <a:r>
              <a:rPr lang="nl-NL" dirty="0"/>
              <a:t> companies</a:t>
            </a:r>
          </a:p>
          <a:p>
            <a:pPr lvl="1"/>
            <a:r>
              <a:rPr lang="nl-NL" dirty="0" err="1"/>
              <a:t>Encouraging</a:t>
            </a:r>
            <a:r>
              <a:rPr lang="nl-NL" dirty="0"/>
              <a:t> </a:t>
            </a:r>
            <a:r>
              <a:rPr lang="nl-NL" dirty="0" err="1"/>
              <a:t>and</a:t>
            </a:r>
            <a:r>
              <a:rPr lang="nl-NL" dirty="0"/>
              <a:t> </a:t>
            </a:r>
            <a:r>
              <a:rPr lang="nl-NL" dirty="0" err="1"/>
              <a:t>appealing</a:t>
            </a:r>
            <a:r>
              <a:rPr lang="nl-NL" dirty="0"/>
              <a:t> members </a:t>
            </a:r>
            <a:r>
              <a:rPr lang="nl-NL" dirty="0" err="1"/>
              <a:t>lacking</a:t>
            </a:r>
            <a:r>
              <a:rPr lang="nl-NL" dirty="0"/>
              <a:t> </a:t>
            </a:r>
            <a:r>
              <a:rPr lang="nl-NL" dirty="0" err="1"/>
              <a:t>behind</a:t>
            </a:r>
            <a:r>
              <a:rPr lang="nl-NL" dirty="0"/>
              <a:t> (</a:t>
            </a:r>
            <a:r>
              <a:rPr lang="nl-NL" dirty="0" err="1"/>
              <a:t>sanctions</a:t>
            </a:r>
            <a:r>
              <a:rPr lang="nl-NL" dirty="0"/>
              <a:t>)</a:t>
            </a:r>
          </a:p>
          <a:p>
            <a:pPr lvl="1"/>
            <a:r>
              <a:rPr lang="nl-NL" dirty="0"/>
              <a:t>New targets: 90% overall in 2020:</a:t>
            </a:r>
          </a:p>
          <a:p>
            <a:pPr lvl="2"/>
            <a:r>
              <a:rPr lang="nl-NL" dirty="0"/>
              <a:t>65% </a:t>
            </a:r>
            <a:r>
              <a:rPr lang="nl-NL" dirty="0" err="1"/>
              <a:t>hardwoods</a:t>
            </a:r>
            <a:r>
              <a:rPr lang="nl-NL" dirty="0"/>
              <a:t>; 90% panels </a:t>
            </a:r>
            <a:r>
              <a:rPr lang="nl-NL" dirty="0" err="1"/>
              <a:t>and</a:t>
            </a:r>
            <a:r>
              <a:rPr lang="nl-NL" dirty="0"/>
              <a:t> 100% </a:t>
            </a:r>
            <a:r>
              <a:rPr lang="nl-NL" dirty="0" err="1"/>
              <a:t>softwoods</a:t>
            </a:r>
            <a:endParaRPr lang="nl-NL" dirty="0"/>
          </a:p>
        </p:txBody>
      </p:sp>
    </p:spTree>
    <p:extLst>
      <p:ext uri="{BB962C8B-B14F-4D97-AF65-F5344CB8AC3E}">
        <p14:creationId xmlns:p14="http://schemas.microsoft.com/office/powerpoint/2010/main" val="17538084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rotWithShape="1">
          <a:blip r:embed="rId3"/>
          <a:srcRect l="33759" t="17590" r="36299" b="6527"/>
          <a:stretch/>
        </p:blipFill>
        <p:spPr>
          <a:xfrm>
            <a:off x="1553760" y="-480838"/>
            <a:ext cx="5555316" cy="7915540"/>
          </a:xfrm>
          <a:prstGeom prst="rect">
            <a:avLst/>
          </a:prstGeom>
        </p:spPr>
      </p:pic>
      <p:pic>
        <p:nvPicPr>
          <p:cNvPr id="5" name="Afbeelding 4"/>
          <p:cNvPicPr>
            <a:picLocks noChangeAspect="1"/>
          </p:cNvPicPr>
          <p:nvPr/>
        </p:nvPicPr>
        <p:blipFill rotWithShape="1">
          <a:blip r:embed="rId4"/>
          <a:srcRect l="35611" t="16532" r="36718" b="12594"/>
          <a:stretch/>
        </p:blipFill>
        <p:spPr>
          <a:xfrm>
            <a:off x="2130002" y="2171444"/>
            <a:ext cx="3988956" cy="5744096"/>
          </a:xfrm>
          <a:prstGeom prst="rect">
            <a:avLst/>
          </a:prstGeom>
        </p:spPr>
      </p:pic>
      <p:pic>
        <p:nvPicPr>
          <p:cNvPr id="6" name="Afbeelding 5"/>
          <p:cNvPicPr>
            <a:picLocks noChangeAspect="1"/>
          </p:cNvPicPr>
          <p:nvPr/>
        </p:nvPicPr>
        <p:blipFill rotWithShape="1">
          <a:blip r:embed="rId5"/>
          <a:srcRect l="27671" t="16735" r="50437" b="6720"/>
          <a:stretch/>
        </p:blipFill>
        <p:spPr>
          <a:xfrm>
            <a:off x="7122869" y="-63360"/>
            <a:ext cx="3531338" cy="6942302"/>
          </a:xfrm>
          <a:prstGeom prst="rect">
            <a:avLst/>
          </a:prstGeom>
        </p:spPr>
      </p:pic>
      <p:pic>
        <p:nvPicPr>
          <p:cNvPr id="7" name="Afbeelding 6"/>
          <p:cNvPicPr>
            <a:picLocks noChangeAspect="1"/>
          </p:cNvPicPr>
          <p:nvPr/>
        </p:nvPicPr>
        <p:blipFill rotWithShape="1">
          <a:blip r:embed="rId6"/>
          <a:srcRect l="598" t="8019" r="892" b="20279"/>
          <a:stretch/>
        </p:blipFill>
        <p:spPr>
          <a:xfrm>
            <a:off x="5700758" y="0"/>
            <a:ext cx="4967242" cy="2032678"/>
          </a:xfrm>
          <a:prstGeom prst="rect">
            <a:avLst/>
          </a:prstGeom>
        </p:spPr>
      </p:pic>
    </p:spTree>
    <p:extLst>
      <p:ext uri="{BB962C8B-B14F-4D97-AF65-F5344CB8AC3E}">
        <p14:creationId xmlns:p14="http://schemas.microsoft.com/office/powerpoint/2010/main" val="30231851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err="1"/>
              <a:t>Many</a:t>
            </a:r>
            <a:r>
              <a:rPr lang="nl-NL" dirty="0"/>
              <a:t> </a:t>
            </a:r>
            <a:r>
              <a:rPr lang="nl-NL" dirty="0" err="1"/>
              <a:t>plans</a:t>
            </a:r>
            <a:r>
              <a:rPr lang="nl-NL" dirty="0"/>
              <a:t>; </a:t>
            </a:r>
            <a:r>
              <a:rPr lang="nl-NL" dirty="0" err="1"/>
              <a:t>results</a:t>
            </a:r>
            <a:r>
              <a:rPr lang="nl-NL" dirty="0"/>
              <a:t>?</a:t>
            </a:r>
          </a:p>
        </p:txBody>
      </p:sp>
      <p:pic>
        <p:nvPicPr>
          <p:cNvPr id="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4601" t="30441" r="63247" b="25196"/>
          <a:stretch/>
        </p:blipFill>
        <p:spPr bwMode="auto">
          <a:xfrm>
            <a:off x="1876567" y="3429000"/>
            <a:ext cx="2226563" cy="27870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Afbeelding 4"/>
          <p:cNvPicPr>
            <a:picLocks noChangeAspect="1"/>
          </p:cNvPicPr>
          <p:nvPr/>
        </p:nvPicPr>
        <p:blipFill rotWithShape="1">
          <a:blip r:embed="rId3">
            <a:extLst>
              <a:ext uri="{28A0092B-C50C-407E-A947-70E740481C1C}">
                <a14:useLocalDpi xmlns:a14="http://schemas.microsoft.com/office/drawing/2010/main" val="0"/>
              </a:ext>
            </a:extLst>
          </a:blip>
          <a:srcRect l="4653"/>
          <a:stretch/>
        </p:blipFill>
        <p:spPr>
          <a:xfrm>
            <a:off x="3768390" y="1134779"/>
            <a:ext cx="6899610" cy="5228225"/>
          </a:xfrm>
          <a:prstGeom prst="rect">
            <a:avLst/>
          </a:prstGeom>
        </p:spPr>
      </p:pic>
      <p:sp>
        <p:nvSpPr>
          <p:cNvPr id="6" name="Ovaal 5"/>
          <p:cNvSpPr/>
          <p:nvPr/>
        </p:nvSpPr>
        <p:spPr>
          <a:xfrm>
            <a:off x="1860598" y="3346349"/>
            <a:ext cx="1296144" cy="2952328"/>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Ovaal 6"/>
          <p:cNvSpPr/>
          <p:nvPr/>
        </p:nvSpPr>
        <p:spPr>
          <a:xfrm>
            <a:off x="9320400" y="1196753"/>
            <a:ext cx="1119000" cy="3625761"/>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6703815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Nice, but </a:t>
            </a:r>
            <a:r>
              <a:rPr lang="nl-NL" dirty="0" err="1"/>
              <a:t>what</a:t>
            </a:r>
            <a:r>
              <a:rPr lang="nl-NL" dirty="0"/>
              <a:t> is in </a:t>
            </a:r>
            <a:r>
              <a:rPr lang="nl-NL" dirty="0" err="1"/>
              <a:t>it</a:t>
            </a:r>
            <a:r>
              <a:rPr lang="nl-NL" dirty="0"/>
              <a:t> </a:t>
            </a:r>
            <a:r>
              <a:rPr lang="nl-NL" dirty="0" err="1"/>
              <a:t>for</a:t>
            </a:r>
            <a:r>
              <a:rPr lang="nl-NL" dirty="0"/>
              <a:t> me?</a:t>
            </a:r>
          </a:p>
        </p:txBody>
      </p:sp>
      <p:sp>
        <p:nvSpPr>
          <p:cNvPr id="3" name="Tijdelijke aanduiding voor inhoud 2"/>
          <p:cNvSpPr>
            <a:spLocks noGrp="1"/>
          </p:cNvSpPr>
          <p:nvPr>
            <p:ph idx="1"/>
          </p:nvPr>
        </p:nvSpPr>
        <p:spPr/>
        <p:txBody>
          <a:bodyPr/>
          <a:lstStyle/>
          <a:p>
            <a:endParaRPr lang="nl-NL"/>
          </a:p>
        </p:txBody>
      </p:sp>
      <p:pic>
        <p:nvPicPr>
          <p:cNvPr id="4" name="Picture 2" descr="http://www.minuscelsius.com/images/1/gudrunstorm.jpg"/>
          <p:cNvPicPr>
            <a:picLocks noChangeAspect="1" noChangeArrowheads="1"/>
          </p:cNvPicPr>
          <p:nvPr/>
        </p:nvPicPr>
        <p:blipFill>
          <a:blip r:embed="rId2"/>
          <a:srcRect/>
          <a:stretch>
            <a:fillRect/>
          </a:stretch>
        </p:blipFill>
        <p:spPr bwMode="auto">
          <a:xfrm>
            <a:off x="2585126" y="1443462"/>
            <a:ext cx="7021749" cy="4673465"/>
          </a:xfrm>
          <a:prstGeom prst="rect">
            <a:avLst/>
          </a:prstGeom>
          <a:noFill/>
          <a:ln w="9525">
            <a:noFill/>
            <a:miter lim="800000"/>
            <a:headEnd/>
            <a:tailEnd/>
          </a:ln>
        </p:spPr>
      </p:pic>
    </p:spTree>
    <p:extLst>
      <p:ext uri="{BB962C8B-B14F-4D97-AF65-F5344CB8AC3E}">
        <p14:creationId xmlns:p14="http://schemas.microsoft.com/office/powerpoint/2010/main" val="21088698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81200" y="260648"/>
            <a:ext cx="8229600" cy="1143000"/>
          </a:xfrm>
        </p:spPr>
        <p:txBody>
          <a:bodyPr>
            <a:normAutofit fontScale="90000"/>
          </a:bodyPr>
          <a:lstStyle/>
          <a:p>
            <a:r>
              <a:rPr lang="nl-NL" dirty="0"/>
              <a:t>NTTA </a:t>
            </a:r>
            <a:r>
              <a:rPr lang="en-US" dirty="0"/>
              <a:t>21st century: </a:t>
            </a:r>
            <a:br>
              <a:rPr lang="en-US" dirty="0"/>
            </a:br>
            <a:r>
              <a:rPr lang="en-US" dirty="0"/>
              <a:t>Century of wood</a:t>
            </a:r>
            <a:endParaRPr lang="nl-NL" dirty="0"/>
          </a:p>
        </p:txBody>
      </p:sp>
      <p:sp>
        <p:nvSpPr>
          <p:cNvPr id="3" name="Tijdelijke aanduiding voor inhoud 2"/>
          <p:cNvSpPr>
            <a:spLocks noGrp="1"/>
          </p:cNvSpPr>
          <p:nvPr>
            <p:ph idx="1"/>
          </p:nvPr>
        </p:nvSpPr>
        <p:spPr/>
        <p:txBody>
          <a:bodyPr/>
          <a:lstStyle/>
          <a:p>
            <a:endParaRPr lang="nl-NL" dirty="0"/>
          </a:p>
        </p:txBody>
      </p:sp>
      <p:pic>
        <p:nvPicPr>
          <p:cNvPr id="4" name="Afbeelding 3"/>
          <p:cNvPicPr>
            <a:picLocks noChangeAspect="1"/>
          </p:cNvPicPr>
          <p:nvPr/>
        </p:nvPicPr>
        <p:blipFill rotWithShape="1">
          <a:blip r:embed="rId2"/>
          <a:srcRect l="6642" t="23126" r="43550" b="24906"/>
          <a:stretch/>
        </p:blipFill>
        <p:spPr>
          <a:xfrm>
            <a:off x="2379394" y="1765831"/>
            <a:ext cx="7433212" cy="4360333"/>
          </a:xfrm>
          <a:prstGeom prst="rect">
            <a:avLst/>
          </a:prstGeom>
        </p:spPr>
      </p:pic>
    </p:spTree>
    <p:extLst>
      <p:ext uri="{BB962C8B-B14F-4D97-AF65-F5344CB8AC3E}">
        <p14:creationId xmlns:p14="http://schemas.microsoft.com/office/powerpoint/2010/main" val="6758313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81200" y="260648"/>
            <a:ext cx="8229600" cy="1143000"/>
          </a:xfrm>
        </p:spPr>
        <p:txBody>
          <a:bodyPr>
            <a:normAutofit fontScale="90000"/>
          </a:bodyPr>
          <a:lstStyle/>
          <a:p>
            <a:r>
              <a:rPr lang="nl-NL" dirty="0"/>
              <a:t>NTTA </a:t>
            </a:r>
            <a:r>
              <a:rPr lang="en-US" dirty="0"/>
              <a:t>21st century: </a:t>
            </a:r>
            <a:br>
              <a:rPr lang="en-US" dirty="0"/>
            </a:br>
            <a:r>
              <a:rPr lang="en-US" dirty="0"/>
              <a:t>Century of wood</a:t>
            </a:r>
            <a:endParaRPr lang="nl-NL" dirty="0"/>
          </a:p>
        </p:txBody>
      </p:sp>
      <p:sp>
        <p:nvSpPr>
          <p:cNvPr id="3" name="Tijdelijke aanduiding voor inhoud 2"/>
          <p:cNvSpPr>
            <a:spLocks noGrp="1"/>
          </p:cNvSpPr>
          <p:nvPr>
            <p:ph idx="1"/>
          </p:nvPr>
        </p:nvSpPr>
        <p:spPr/>
        <p:txBody>
          <a:bodyPr>
            <a:normAutofit/>
          </a:bodyPr>
          <a:lstStyle/>
          <a:p>
            <a:pPr marL="0" indent="0">
              <a:buNone/>
            </a:pPr>
            <a:r>
              <a:rPr lang="nl-NL" dirty="0"/>
              <a:t>P&amp;R </a:t>
            </a:r>
            <a:r>
              <a:rPr lang="nl-NL" dirty="0" err="1"/>
              <a:t>and</a:t>
            </a:r>
            <a:r>
              <a:rPr lang="nl-NL" dirty="0"/>
              <a:t> </a:t>
            </a:r>
            <a:r>
              <a:rPr lang="nl-NL" dirty="0" err="1"/>
              <a:t>comms</a:t>
            </a:r>
            <a:r>
              <a:rPr lang="nl-NL" dirty="0"/>
              <a:t> focus:</a:t>
            </a:r>
          </a:p>
          <a:p>
            <a:r>
              <a:rPr lang="nl-NL" dirty="0" err="1"/>
              <a:t>Biobased</a:t>
            </a:r>
            <a:endParaRPr lang="nl-NL" dirty="0"/>
          </a:p>
          <a:p>
            <a:r>
              <a:rPr lang="nl-NL" dirty="0" err="1"/>
              <a:t>Circular</a:t>
            </a:r>
            <a:r>
              <a:rPr lang="nl-NL" dirty="0"/>
              <a:t> </a:t>
            </a:r>
            <a:r>
              <a:rPr lang="nl-NL" dirty="0" err="1"/>
              <a:t>economy</a:t>
            </a:r>
            <a:endParaRPr lang="nl-NL" dirty="0"/>
          </a:p>
          <a:p>
            <a:r>
              <a:rPr lang="nl-NL" dirty="0"/>
              <a:t>CO2 (Zero Carbon)</a:t>
            </a:r>
          </a:p>
          <a:p>
            <a:r>
              <a:rPr lang="nl-NL" dirty="0"/>
              <a:t>Etc. </a:t>
            </a:r>
          </a:p>
          <a:p>
            <a:pPr marL="0" indent="0">
              <a:buNone/>
            </a:pPr>
            <a:endParaRPr lang="nl-NL" dirty="0"/>
          </a:p>
          <a:p>
            <a:pPr marL="0" indent="0">
              <a:buNone/>
            </a:pPr>
            <a:r>
              <a:rPr lang="nl-NL" dirty="0"/>
              <a:t>=&gt; </a:t>
            </a:r>
            <a:r>
              <a:rPr lang="nl-NL" dirty="0" err="1"/>
              <a:t>Verified</a:t>
            </a:r>
            <a:r>
              <a:rPr lang="nl-NL" dirty="0"/>
              <a:t> </a:t>
            </a:r>
            <a:r>
              <a:rPr lang="nl-NL" dirty="0" err="1"/>
              <a:t>sustainable</a:t>
            </a:r>
            <a:r>
              <a:rPr lang="nl-NL" dirty="0"/>
              <a:t> pre-</a:t>
            </a:r>
            <a:r>
              <a:rPr lang="nl-NL" dirty="0" err="1"/>
              <a:t>condition</a:t>
            </a:r>
            <a:r>
              <a:rPr lang="nl-NL" dirty="0"/>
              <a:t>, </a:t>
            </a:r>
            <a:r>
              <a:rPr lang="nl-NL" dirty="0" err="1"/>
              <a:t>for</a:t>
            </a:r>
            <a:r>
              <a:rPr lang="nl-NL" dirty="0"/>
              <a:t> scoring well in </a:t>
            </a:r>
            <a:r>
              <a:rPr lang="nl-NL" dirty="0" err="1"/>
              <a:t>LCA’s</a:t>
            </a:r>
            <a:r>
              <a:rPr lang="nl-NL" dirty="0"/>
              <a:t>, </a:t>
            </a:r>
            <a:r>
              <a:rPr lang="nl-NL" dirty="0" err="1"/>
              <a:t>EPDs</a:t>
            </a:r>
            <a:r>
              <a:rPr lang="nl-NL" dirty="0"/>
              <a:t> </a:t>
            </a:r>
            <a:r>
              <a:rPr lang="nl-NL" dirty="0" err="1"/>
              <a:t>etc</a:t>
            </a:r>
            <a:r>
              <a:rPr lang="nl-NL" dirty="0"/>
              <a:t>!</a:t>
            </a:r>
          </a:p>
        </p:txBody>
      </p:sp>
      <p:pic>
        <p:nvPicPr>
          <p:cNvPr id="4" name="Afbeelding 3"/>
          <p:cNvPicPr>
            <a:picLocks noChangeAspect="1"/>
          </p:cNvPicPr>
          <p:nvPr/>
        </p:nvPicPr>
        <p:blipFill rotWithShape="1">
          <a:blip r:embed="rId2"/>
          <a:srcRect l="40591" t="33266" r="31184" b="12594"/>
          <a:stretch/>
        </p:blipFill>
        <p:spPr>
          <a:xfrm>
            <a:off x="7176120" y="2204865"/>
            <a:ext cx="2232248" cy="2407325"/>
          </a:xfrm>
          <a:prstGeom prst="rect">
            <a:avLst/>
          </a:prstGeom>
        </p:spPr>
      </p:pic>
    </p:spTree>
    <p:extLst>
      <p:ext uri="{BB962C8B-B14F-4D97-AF65-F5344CB8AC3E}">
        <p14:creationId xmlns:p14="http://schemas.microsoft.com/office/powerpoint/2010/main" val="41098928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p:txBody>
          <a:bodyPr/>
          <a:lstStyle/>
          <a:p>
            <a:endParaRPr lang="nl-NL" dirty="0"/>
          </a:p>
        </p:txBody>
      </p:sp>
      <p:pic>
        <p:nvPicPr>
          <p:cNvPr id="4" name="Afbeelding 3"/>
          <p:cNvPicPr>
            <a:picLocks noChangeAspect="1"/>
          </p:cNvPicPr>
          <p:nvPr/>
        </p:nvPicPr>
        <p:blipFill rotWithShape="1">
          <a:blip r:embed="rId2"/>
          <a:srcRect l="7194" t="24418" r="44104" b="21817"/>
          <a:stretch/>
        </p:blipFill>
        <p:spPr>
          <a:xfrm>
            <a:off x="1958384" y="274638"/>
            <a:ext cx="6336704" cy="3933056"/>
          </a:xfrm>
          <a:prstGeom prst="rect">
            <a:avLst/>
          </a:prstGeom>
        </p:spPr>
      </p:pic>
      <p:pic>
        <p:nvPicPr>
          <p:cNvPr id="5" name="Afbeelding 4"/>
          <p:cNvPicPr>
            <a:picLocks noChangeAspect="1"/>
          </p:cNvPicPr>
          <p:nvPr/>
        </p:nvPicPr>
        <p:blipFill rotWithShape="1">
          <a:blip r:embed="rId3"/>
          <a:srcRect l="7274" t="24609" r="44577" b="25379"/>
          <a:stretch/>
        </p:blipFill>
        <p:spPr>
          <a:xfrm>
            <a:off x="4151784" y="2561047"/>
            <a:ext cx="6264696" cy="3658418"/>
          </a:xfrm>
          <a:prstGeom prst="rect">
            <a:avLst/>
          </a:prstGeom>
        </p:spPr>
      </p:pic>
      <p:sp>
        <p:nvSpPr>
          <p:cNvPr id="6" name="Ovaal 5"/>
          <p:cNvSpPr/>
          <p:nvPr/>
        </p:nvSpPr>
        <p:spPr>
          <a:xfrm>
            <a:off x="4367808" y="3573017"/>
            <a:ext cx="2304256" cy="120542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5633703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063723E9-6FD4-4FD7-8B9D-778A0E2A1BF0}"/>
              </a:ext>
            </a:extLst>
          </p:cNvPr>
          <p:cNvSpPr>
            <a:spLocks noGrp="1"/>
          </p:cNvSpPr>
          <p:nvPr>
            <p:ph type="title"/>
          </p:nvPr>
        </p:nvSpPr>
        <p:spPr>
          <a:xfrm>
            <a:off x="720761" y="974033"/>
            <a:ext cx="10041367" cy="851592"/>
          </a:xfrm>
        </p:spPr>
        <p:txBody>
          <a:bodyPr anchor="b">
            <a:normAutofit fontScale="90000"/>
          </a:bodyPr>
          <a:lstStyle/>
          <a:p>
            <a:r>
              <a:rPr lang="fr-FR" sz="3600" dirty="0">
                <a:solidFill>
                  <a:schemeClr val="tx2"/>
                </a:solidFill>
              </a:rPr>
              <a:t>Retour d’expérience du suivi des approvisionnements de la fédération néerlandaise</a:t>
            </a:r>
            <a:br>
              <a:rPr lang="fr-FR" sz="3600" b="1" dirty="0">
                <a:solidFill>
                  <a:schemeClr val="tx2"/>
                </a:solidFill>
              </a:rPr>
            </a:br>
            <a:endParaRPr lang="fr-FR" sz="3600" dirty="0">
              <a:solidFill>
                <a:schemeClr val="tx2"/>
              </a:solidFill>
            </a:endParaRPr>
          </a:p>
        </p:txBody>
      </p:sp>
      <p:sp>
        <p:nvSpPr>
          <p:cNvPr id="7" name="Espace réservé du pied de page 6">
            <a:extLst>
              <a:ext uri="{FF2B5EF4-FFF2-40B4-BE49-F238E27FC236}">
                <a16:creationId xmlns:a16="http://schemas.microsoft.com/office/drawing/2014/main" id="{BFCE5811-1BD3-459C-A950-F0316DCE08EF}"/>
              </a:ext>
            </a:extLst>
          </p:cNvPr>
          <p:cNvSpPr>
            <a:spLocks noGrp="1"/>
          </p:cNvSpPr>
          <p:nvPr>
            <p:ph type="ftr" sz="quarter" idx="11"/>
          </p:nvPr>
        </p:nvSpPr>
        <p:spPr/>
        <p:txBody>
          <a:bodyPr/>
          <a:lstStyle/>
          <a:p>
            <a:r>
              <a:rPr lang="fr-FR"/>
              <a:t>Lundi 29 septembre - Atelier Thémis - ATIBT - LCB - PROBOS</a:t>
            </a:r>
          </a:p>
        </p:txBody>
      </p:sp>
      <p:sp>
        <p:nvSpPr>
          <p:cNvPr id="8" name="Espace réservé du numéro de diapositive 7">
            <a:extLst>
              <a:ext uri="{FF2B5EF4-FFF2-40B4-BE49-F238E27FC236}">
                <a16:creationId xmlns:a16="http://schemas.microsoft.com/office/drawing/2014/main" id="{AFEC4DAA-DA1E-4834-BAD8-17AB0BA9346C}"/>
              </a:ext>
            </a:extLst>
          </p:cNvPr>
          <p:cNvSpPr>
            <a:spLocks noGrp="1"/>
          </p:cNvSpPr>
          <p:nvPr>
            <p:ph type="sldNum" sz="quarter" idx="12"/>
          </p:nvPr>
        </p:nvSpPr>
        <p:spPr/>
        <p:txBody>
          <a:bodyPr/>
          <a:lstStyle/>
          <a:p>
            <a:fld id="{21B3771B-9A50-4AB2-8B01-1C3F3473880A}" type="slidenum">
              <a:rPr lang="fr-FR" smtClean="0"/>
              <a:t>3</a:t>
            </a:fld>
            <a:endParaRPr lang="fr-FR"/>
          </a:p>
        </p:txBody>
      </p:sp>
    </p:spTree>
    <p:extLst>
      <p:ext uri="{BB962C8B-B14F-4D97-AF65-F5344CB8AC3E}">
        <p14:creationId xmlns:p14="http://schemas.microsoft.com/office/powerpoint/2010/main" val="39739694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NL" dirty="0"/>
              <a:t>Monitoring </a:t>
            </a:r>
            <a:r>
              <a:rPr lang="nl-NL" dirty="0" err="1"/>
              <a:t>crucial</a:t>
            </a:r>
            <a:r>
              <a:rPr lang="nl-NL" dirty="0"/>
              <a:t> </a:t>
            </a:r>
            <a:r>
              <a:rPr lang="nl-NL" dirty="0" err="1"/>
              <a:t>to</a:t>
            </a:r>
            <a:r>
              <a:rPr lang="nl-NL" dirty="0"/>
              <a:t> support  </a:t>
            </a:r>
            <a:r>
              <a:rPr lang="nl-NL" dirty="0" err="1"/>
              <a:t>positive</a:t>
            </a:r>
            <a:r>
              <a:rPr lang="nl-NL" dirty="0"/>
              <a:t> messaging</a:t>
            </a:r>
          </a:p>
        </p:txBody>
      </p:sp>
      <p:sp>
        <p:nvSpPr>
          <p:cNvPr id="3" name="Tijdelijke aanduiding voor inhoud 2"/>
          <p:cNvSpPr>
            <a:spLocks noGrp="1"/>
          </p:cNvSpPr>
          <p:nvPr>
            <p:ph idx="1"/>
          </p:nvPr>
        </p:nvSpPr>
        <p:spPr/>
        <p:txBody>
          <a:bodyPr/>
          <a:lstStyle/>
          <a:p>
            <a:r>
              <a:rPr lang="nl-NL" dirty="0"/>
              <a:t>Trust in </a:t>
            </a:r>
            <a:r>
              <a:rPr lang="nl-NL" dirty="0" err="1"/>
              <a:t>timber</a:t>
            </a:r>
            <a:endParaRPr lang="nl-NL" dirty="0"/>
          </a:p>
          <a:p>
            <a:r>
              <a:rPr lang="nl-NL" dirty="0" err="1"/>
              <a:t>Transparancy</a:t>
            </a:r>
            <a:r>
              <a:rPr lang="nl-NL" dirty="0"/>
              <a:t> </a:t>
            </a:r>
          </a:p>
          <a:p>
            <a:r>
              <a:rPr lang="nl-NL" dirty="0" err="1"/>
              <a:t>Credibility</a:t>
            </a:r>
            <a:endParaRPr lang="nl-NL" dirty="0"/>
          </a:p>
          <a:p>
            <a:pPr marL="0" indent="0">
              <a:buNone/>
            </a:pPr>
            <a:endParaRPr lang="nl-NL" dirty="0"/>
          </a:p>
        </p:txBody>
      </p:sp>
      <p:pic>
        <p:nvPicPr>
          <p:cNvPr id="4" name="Espace réservé du contenu 7">
            <a:extLst>
              <a:ext uri="{FF2B5EF4-FFF2-40B4-BE49-F238E27FC236}">
                <a16:creationId xmlns:a16="http://schemas.microsoft.com/office/drawing/2014/main" id="{CEEBA807-76FC-4815-AAB2-EF3DED4B3BED}"/>
              </a:ext>
            </a:extLst>
          </p:cNvPr>
          <p:cNvPicPr>
            <a:picLocks noChangeAspect="1"/>
          </p:cNvPicPr>
          <p:nvPr/>
        </p:nvPicPr>
        <p:blipFill>
          <a:blip r:embed="rId2"/>
          <a:stretch>
            <a:fillRect/>
          </a:stretch>
        </p:blipFill>
        <p:spPr>
          <a:xfrm>
            <a:off x="4563045" y="2934073"/>
            <a:ext cx="5682163" cy="3201219"/>
          </a:xfrm>
          <a:prstGeom prst="rect">
            <a:avLst/>
          </a:prstGeom>
        </p:spPr>
      </p:pic>
    </p:spTree>
    <p:extLst>
      <p:ext uri="{BB962C8B-B14F-4D97-AF65-F5344CB8AC3E}">
        <p14:creationId xmlns:p14="http://schemas.microsoft.com/office/powerpoint/2010/main" val="38109296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81200" y="274638"/>
            <a:ext cx="8229600" cy="1714202"/>
          </a:xfrm>
        </p:spPr>
        <p:txBody>
          <a:bodyPr>
            <a:normAutofit/>
          </a:bodyPr>
          <a:lstStyle/>
          <a:p>
            <a:r>
              <a:rPr lang="nl-NL" dirty="0" err="1"/>
              <a:t>Thank</a:t>
            </a:r>
            <a:r>
              <a:rPr lang="nl-NL" dirty="0"/>
              <a:t> </a:t>
            </a:r>
            <a:r>
              <a:rPr lang="nl-NL" dirty="0" err="1"/>
              <a:t>you</a:t>
            </a:r>
            <a:r>
              <a:rPr lang="nl-NL" dirty="0"/>
              <a:t>!</a:t>
            </a:r>
            <a:br>
              <a:rPr lang="nl-NL" dirty="0"/>
            </a:br>
            <a:r>
              <a:rPr lang="nl-NL" dirty="0" err="1"/>
              <a:t>Questions</a:t>
            </a:r>
            <a:r>
              <a:rPr lang="nl-NL" dirty="0"/>
              <a:t>?</a:t>
            </a:r>
          </a:p>
        </p:txBody>
      </p:sp>
      <p:sp>
        <p:nvSpPr>
          <p:cNvPr id="3" name="Tijdelijke aanduiding voor inhoud 2"/>
          <p:cNvSpPr>
            <a:spLocks noGrp="1"/>
          </p:cNvSpPr>
          <p:nvPr>
            <p:ph idx="1"/>
          </p:nvPr>
        </p:nvSpPr>
        <p:spPr/>
        <p:txBody>
          <a:bodyPr/>
          <a:lstStyle/>
          <a:p>
            <a:endParaRPr lang="nl-NL"/>
          </a:p>
        </p:txBody>
      </p:sp>
      <p:pic>
        <p:nvPicPr>
          <p:cNvPr id="4" name="Espace réservé du contenu 7">
            <a:extLst>
              <a:ext uri="{FF2B5EF4-FFF2-40B4-BE49-F238E27FC236}">
                <a16:creationId xmlns:a16="http://schemas.microsoft.com/office/drawing/2014/main" id="{CEEBA807-76FC-4815-AAB2-EF3DED4B3BED}"/>
              </a:ext>
            </a:extLst>
          </p:cNvPr>
          <p:cNvPicPr>
            <a:picLocks noChangeAspect="1"/>
          </p:cNvPicPr>
          <p:nvPr/>
        </p:nvPicPr>
        <p:blipFill>
          <a:blip r:embed="rId2"/>
          <a:stretch>
            <a:fillRect/>
          </a:stretch>
        </p:blipFill>
        <p:spPr>
          <a:xfrm>
            <a:off x="2454585" y="1811679"/>
            <a:ext cx="7282831" cy="4103004"/>
          </a:xfrm>
          <a:prstGeom prst="rect">
            <a:avLst/>
          </a:prstGeom>
        </p:spPr>
      </p:pic>
    </p:spTree>
    <p:extLst>
      <p:ext uri="{BB962C8B-B14F-4D97-AF65-F5344CB8AC3E}">
        <p14:creationId xmlns:p14="http://schemas.microsoft.com/office/powerpoint/2010/main" val="23953636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du contenu 7">
            <a:extLst>
              <a:ext uri="{FF2B5EF4-FFF2-40B4-BE49-F238E27FC236}">
                <a16:creationId xmlns:a16="http://schemas.microsoft.com/office/drawing/2014/main" id="{CEEBA807-76FC-4815-AAB2-EF3DED4B3BED}"/>
              </a:ext>
            </a:extLst>
          </p:cNvPr>
          <p:cNvPicPr>
            <a:picLocks noGrp="1" noChangeAspect="1"/>
          </p:cNvPicPr>
          <p:nvPr>
            <p:ph idx="1"/>
          </p:nvPr>
        </p:nvPicPr>
        <p:blipFill>
          <a:blip r:embed="rId3"/>
          <a:stretch>
            <a:fillRect/>
          </a:stretch>
        </p:blipFill>
        <p:spPr>
          <a:xfrm>
            <a:off x="2504936" y="1317145"/>
            <a:ext cx="5392080" cy="3037792"/>
          </a:xfrm>
          <a:prstGeom prst="rect">
            <a:avLst/>
          </a:prstGeom>
        </p:spPr>
      </p:pic>
      <p:sp>
        <p:nvSpPr>
          <p:cNvPr id="4" name="Espace réservé du pied de page 3">
            <a:extLst>
              <a:ext uri="{FF2B5EF4-FFF2-40B4-BE49-F238E27FC236}">
                <a16:creationId xmlns:a16="http://schemas.microsoft.com/office/drawing/2014/main" id="{AFCCBFA8-5031-4DA5-9788-7D598FD2A1B7}"/>
              </a:ext>
            </a:extLst>
          </p:cNvPr>
          <p:cNvSpPr>
            <a:spLocks noGrp="1"/>
          </p:cNvSpPr>
          <p:nvPr>
            <p:ph type="ftr" sz="quarter" idx="11"/>
          </p:nvPr>
        </p:nvSpPr>
        <p:spPr/>
        <p:txBody>
          <a:bodyPr/>
          <a:lstStyle/>
          <a:p>
            <a:r>
              <a:rPr lang="fr-FR"/>
              <a:t>Lundi 29 septembre - Atelier Thémis - ATIBT - LCB - PROBOS</a:t>
            </a:r>
          </a:p>
        </p:txBody>
      </p:sp>
      <p:sp>
        <p:nvSpPr>
          <p:cNvPr id="5" name="Espace réservé du numéro de diapositive 4">
            <a:extLst>
              <a:ext uri="{FF2B5EF4-FFF2-40B4-BE49-F238E27FC236}">
                <a16:creationId xmlns:a16="http://schemas.microsoft.com/office/drawing/2014/main" id="{DECAAD71-1B6B-49AF-ADB8-1CDCCC062F12}"/>
              </a:ext>
            </a:extLst>
          </p:cNvPr>
          <p:cNvSpPr>
            <a:spLocks noGrp="1"/>
          </p:cNvSpPr>
          <p:nvPr>
            <p:ph type="sldNum" sz="quarter" idx="12"/>
          </p:nvPr>
        </p:nvSpPr>
        <p:spPr/>
        <p:txBody>
          <a:bodyPr/>
          <a:lstStyle/>
          <a:p>
            <a:fld id="{21B3771B-9A50-4AB2-8B01-1C3F3473880A}" type="slidenum">
              <a:rPr lang="fr-FR" smtClean="0"/>
              <a:t>32</a:t>
            </a:fld>
            <a:endParaRPr lang="fr-FR"/>
          </a:p>
        </p:txBody>
      </p:sp>
      <p:sp>
        <p:nvSpPr>
          <p:cNvPr id="6" name="Titre 1">
            <a:extLst>
              <a:ext uri="{FF2B5EF4-FFF2-40B4-BE49-F238E27FC236}">
                <a16:creationId xmlns:a16="http://schemas.microsoft.com/office/drawing/2014/main" id="{E372926D-A608-43A5-B89A-298B7780E57C}"/>
              </a:ext>
            </a:extLst>
          </p:cNvPr>
          <p:cNvSpPr txBox="1">
            <a:spLocks/>
          </p:cNvSpPr>
          <p:nvPr/>
        </p:nvSpPr>
        <p:spPr>
          <a:xfrm>
            <a:off x="2364020" y="326065"/>
            <a:ext cx="9833548" cy="8256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600" dirty="0">
                <a:solidFill>
                  <a:schemeClr val="tx2"/>
                </a:solidFill>
              </a:rPr>
              <a:t>Présentation du portail Thémis</a:t>
            </a:r>
          </a:p>
        </p:txBody>
      </p:sp>
      <p:pic>
        <p:nvPicPr>
          <p:cNvPr id="7" name="Image 6">
            <a:extLst>
              <a:ext uri="{FF2B5EF4-FFF2-40B4-BE49-F238E27FC236}">
                <a16:creationId xmlns:a16="http://schemas.microsoft.com/office/drawing/2014/main" id="{5BDD7C7C-70C0-4280-872E-EAB93BC02EB9}"/>
              </a:ext>
            </a:extLst>
          </p:cNvPr>
          <p:cNvPicPr>
            <a:picLocks noChangeAspect="1"/>
          </p:cNvPicPr>
          <p:nvPr/>
        </p:nvPicPr>
        <p:blipFill>
          <a:blip r:embed="rId4"/>
          <a:stretch>
            <a:fillRect/>
          </a:stretch>
        </p:blipFill>
        <p:spPr>
          <a:xfrm>
            <a:off x="138549" y="163119"/>
            <a:ext cx="1971074" cy="6531761"/>
          </a:xfrm>
          <a:prstGeom prst="rect">
            <a:avLst/>
          </a:prstGeom>
          <a:solidFill>
            <a:schemeClr val="accent1"/>
          </a:solidFill>
        </p:spPr>
      </p:pic>
      <p:sp>
        <p:nvSpPr>
          <p:cNvPr id="9" name="ZoneTexte 8">
            <a:extLst>
              <a:ext uri="{FF2B5EF4-FFF2-40B4-BE49-F238E27FC236}">
                <a16:creationId xmlns:a16="http://schemas.microsoft.com/office/drawing/2014/main" id="{FBE415E3-C017-4E6B-9D78-FA626273F043}"/>
              </a:ext>
            </a:extLst>
          </p:cNvPr>
          <p:cNvSpPr txBox="1"/>
          <p:nvPr/>
        </p:nvSpPr>
        <p:spPr>
          <a:xfrm>
            <a:off x="8292329" y="1804206"/>
            <a:ext cx="3379742" cy="1077218"/>
          </a:xfrm>
          <a:prstGeom prst="rect">
            <a:avLst/>
          </a:prstGeom>
          <a:noFill/>
        </p:spPr>
        <p:txBody>
          <a:bodyPr wrap="square" rtlCol="0">
            <a:spAutoFit/>
          </a:bodyPr>
          <a:lstStyle/>
          <a:p>
            <a:r>
              <a:rPr lang="fr-FR" sz="1600" dirty="0">
                <a:hlinkClick r:id="rId5"/>
              </a:rPr>
              <a:t>https://framer.com/share/Timber-Market-Survey--aSyY67L1U1E66CvVLweD/htid80PFp#htid80PFp</a:t>
            </a:r>
            <a:endParaRPr lang="fr-FR" sz="1600" dirty="0"/>
          </a:p>
        </p:txBody>
      </p:sp>
      <p:sp>
        <p:nvSpPr>
          <p:cNvPr id="10" name="Tekstvak 4">
            <a:extLst>
              <a:ext uri="{FF2B5EF4-FFF2-40B4-BE49-F238E27FC236}">
                <a16:creationId xmlns:a16="http://schemas.microsoft.com/office/drawing/2014/main" id="{7E70BFCC-3FBC-4A53-AC62-7B2619FF3917}"/>
              </a:ext>
            </a:extLst>
          </p:cNvPr>
          <p:cNvSpPr txBox="1"/>
          <p:nvPr/>
        </p:nvSpPr>
        <p:spPr>
          <a:xfrm>
            <a:off x="2667897" y="4611184"/>
            <a:ext cx="8352928" cy="1323439"/>
          </a:xfrm>
          <a:prstGeom prst="rect">
            <a:avLst/>
          </a:prstGeom>
          <a:noFill/>
        </p:spPr>
        <p:txBody>
          <a:bodyPr wrap="square" rtlCol="0">
            <a:spAutoFit/>
          </a:bodyPr>
          <a:lstStyle/>
          <a:p>
            <a:r>
              <a:rPr lang="fr-FR" sz="2000" i="1" dirty="0">
                <a:solidFill>
                  <a:schemeClr val="tx2"/>
                </a:solidFill>
              </a:rPr>
              <a:t>« Thémis est un outil pour soutenir la gestion durable des forêts en introduisant, améliorant et vérifiant les progrès des politiques durables du bois des fédérations du commerce du bois dans les principaux pays consommateurs de bois en Europe. »</a:t>
            </a:r>
            <a:endParaRPr lang="nl-NL" sz="2000" i="1" dirty="0">
              <a:solidFill>
                <a:schemeClr val="tx2"/>
              </a:solidFill>
            </a:endParaRPr>
          </a:p>
        </p:txBody>
      </p:sp>
      <p:cxnSp>
        <p:nvCxnSpPr>
          <p:cNvPr id="3" name="Connecteur droit 2">
            <a:extLst>
              <a:ext uri="{FF2B5EF4-FFF2-40B4-BE49-F238E27FC236}">
                <a16:creationId xmlns:a16="http://schemas.microsoft.com/office/drawing/2014/main" id="{122220A4-C3F4-40E3-9649-B935EB8661D4}"/>
              </a:ext>
            </a:extLst>
          </p:cNvPr>
          <p:cNvCxnSpPr/>
          <p:nvPr/>
        </p:nvCxnSpPr>
        <p:spPr>
          <a:xfrm>
            <a:off x="2109623" y="0"/>
            <a:ext cx="0" cy="6858000"/>
          </a:xfrm>
          <a:prstGeom prst="line">
            <a:avLst/>
          </a:prstGeom>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80CC3B0B-A031-B047-97F1-740A4FD65F00}"/>
              </a:ext>
            </a:extLst>
          </p:cNvPr>
          <p:cNvSpPr/>
          <p:nvPr/>
        </p:nvSpPr>
        <p:spPr>
          <a:xfrm>
            <a:off x="8292328" y="3662090"/>
            <a:ext cx="2537746" cy="369332"/>
          </a:xfrm>
          <a:prstGeom prst="rect">
            <a:avLst/>
          </a:prstGeom>
        </p:spPr>
        <p:txBody>
          <a:bodyPr wrap="none">
            <a:spAutoFit/>
          </a:bodyPr>
          <a:lstStyle/>
          <a:p>
            <a:r>
              <a:rPr lang="fr-FR" dirty="0">
                <a:hlinkClick r:id="rId6"/>
              </a:rPr>
              <a:t>timbermarketsurvey.com</a:t>
            </a:r>
            <a:endParaRPr lang="fr-FR" dirty="0"/>
          </a:p>
        </p:txBody>
      </p:sp>
      <p:sp>
        <p:nvSpPr>
          <p:cNvPr id="11" name="ZoneTexte 10">
            <a:extLst>
              <a:ext uri="{FF2B5EF4-FFF2-40B4-BE49-F238E27FC236}">
                <a16:creationId xmlns:a16="http://schemas.microsoft.com/office/drawing/2014/main" id="{C81CEE27-1CE7-DD4B-8B9F-3CC6F51ADB15}"/>
              </a:ext>
            </a:extLst>
          </p:cNvPr>
          <p:cNvSpPr txBox="1"/>
          <p:nvPr/>
        </p:nvSpPr>
        <p:spPr>
          <a:xfrm>
            <a:off x="8292328" y="1491417"/>
            <a:ext cx="2410225" cy="369332"/>
          </a:xfrm>
          <a:prstGeom prst="rect">
            <a:avLst/>
          </a:prstGeom>
          <a:noFill/>
        </p:spPr>
        <p:txBody>
          <a:bodyPr wrap="square" rtlCol="0">
            <a:spAutoFit/>
          </a:bodyPr>
          <a:lstStyle/>
          <a:p>
            <a:r>
              <a:rPr lang="fr-FR" dirty="0"/>
              <a:t>Démonstration :</a:t>
            </a:r>
          </a:p>
        </p:txBody>
      </p:sp>
      <p:sp>
        <p:nvSpPr>
          <p:cNvPr id="12" name="ZoneTexte 11">
            <a:extLst>
              <a:ext uri="{FF2B5EF4-FFF2-40B4-BE49-F238E27FC236}">
                <a16:creationId xmlns:a16="http://schemas.microsoft.com/office/drawing/2014/main" id="{69E4B894-164E-FF42-A6CB-642363F7EEF0}"/>
              </a:ext>
            </a:extLst>
          </p:cNvPr>
          <p:cNvSpPr txBox="1"/>
          <p:nvPr/>
        </p:nvSpPr>
        <p:spPr>
          <a:xfrm>
            <a:off x="8292328" y="3405843"/>
            <a:ext cx="2605695" cy="369332"/>
          </a:xfrm>
          <a:prstGeom prst="rect">
            <a:avLst/>
          </a:prstGeom>
          <a:noFill/>
        </p:spPr>
        <p:txBody>
          <a:bodyPr wrap="square" rtlCol="0">
            <a:spAutoFit/>
          </a:bodyPr>
          <a:lstStyle/>
          <a:p>
            <a:r>
              <a:rPr lang="fr-FR" dirty="0"/>
              <a:t>Lien du portail :</a:t>
            </a:r>
          </a:p>
        </p:txBody>
      </p:sp>
    </p:spTree>
    <p:extLst>
      <p:ext uri="{BB962C8B-B14F-4D97-AF65-F5344CB8AC3E}">
        <p14:creationId xmlns:p14="http://schemas.microsoft.com/office/powerpoint/2010/main" val="30411683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du contenu 7">
            <a:extLst>
              <a:ext uri="{FF2B5EF4-FFF2-40B4-BE49-F238E27FC236}">
                <a16:creationId xmlns:a16="http://schemas.microsoft.com/office/drawing/2014/main" id="{CEEBA807-76FC-4815-AAB2-EF3DED4B3BED}"/>
              </a:ext>
            </a:extLst>
          </p:cNvPr>
          <p:cNvPicPr>
            <a:picLocks noGrp="1" noChangeAspect="1"/>
          </p:cNvPicPr>
          <p:nvPr>
            <p:ph idx="1"/>
          </p:nvPr>
        </p:nvPicPr>
        <p:blipFill>
          <a:blip r:embed="rId3"/>
          <a:stretch>
            <a:fillRect/>
          </a:stretch>
        </p:blipFill>
        <p:spPr>
          <a:xfrm>
            <a:off x="2504936" y="1317145"/>
            <a:ext cx="5392080" cy="3037792"/>
          </a:xfrm>
          <a:prstGeom prst="rect">
            <a:avLst/>
          </a:prstGeom>
        </p:spPr>
      </p:pic>
      <p:sp>
        <p:nvSpPr>
          <p:cNvPr id="4" name="Espace réservé du pied de page 3">
            <a:extLst>
              <a:ext uri="{FF2B5EF4-FFF2-40B4-BE49-F238E27FC236}">
                <a16:creationId xmlns:a16="http://schemas.microsoft.com/office/drawing/2014/main" id="{AFCCBFA8-5031-4DA5-9788-7D598FD2A1B7}"/>
              </a:ext>
            </a:extLst>
          </p:cNvPr>
          <p:cNvSpPr>
            <a:spLocks noGrp="1"/>
          </p:cNvSpPr>
          <p:nvPr>
            <p:ph type="ftr" sz="quarter" idx="11"/>
          </p:nvPr>
        </p:nvSpPr>
        <p:spPr/>
        <p:txBody>
          <a:bodyPr/>
          <a:lstStyle/>
          <a:p>
            <a:r>
              <a:rPr lang="fr-FR"/>
              <a:t>Lundi 29 septembre - Atelier Thémis - ATIBT - LCB - PROBOS</a:t>
            </a:r>
          </a:p>
        </p:txBody>
      </p:sp>
      <p:sp>
        <p:nvSpPr>
          <p:cNvPr id="5" name="Espace réservé du numéro de diapositive 4">
            <a:extLst>
              <a:ext uri="{FF2B5EF4-FFF2-40B4-BE49-F238E27FC236}">
                <a16:creationId xmlns:a16="http://schemas.microsoft.com/office/drawing/2014/main" id="{DECAAD71-1B6B-49AF-ADB8-1CDCCC062F12}"/>
              </a:ext>
            </a:extLst>
          </p:cNvPr>
          <p:cNvSpPr>
            <a:spLocks noGrp="1"/>
          </p:cNvSpPr>
          <p:nvPr>
            <p:ph type="sldNum" sz="quarter" idx="12"/>
          </p:nvPr>
        </p:nvSpPr>
        <p:spPr/>
        <p:txBody>
          <a:bodyPr/>
          <a:lstStyle/>
          <a:p>
            <a:fld id="{21B3771B-9A50-4AB2-8B01-1C3F3473880A}" type="slidenum">
              <a:rPr lang="fr-FR" smtClean="0"/>
              <a:t>33</a:t>
            </a:fld>
            <a:endParaRPr lang="fr-FR" dirty="0"/>
          </a:p>
        </p:txBody>
      </p:sp>
      <p:sp>
        <p:nvSpPr>
          <p:cNvPr id="6" name="Titre 1">
            <a:extLst>
              <a:ext uri="{FF2B5EF4-FFF2-40B4-BE49-F238E27FC236}">
                <a16:creationId xmlns:a16="http://schemas.microsoft.com/office/drawing/2014/main" id="{E372926D-A608-43A5-B89A-298B7780E57C}"/>
              </a:ext>
            </a:extLst>
          </p:cNvPr>
          <p:cNvSpPr txBox="1">
            <a:spLocks/>
          </p:cNvSpPr>
          <p:nvPr/>
        </p:nvSpPr>
        <p:spPr>
          <a:xfrm>
            <a:off x="2364020" y="326065"/>
            <a:ext cx="9833548" cy="8256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600" dirty="0" err="1">
                <a:solidFill>
                  <a:schemeClr val="tx2"/>
                </a:solidFill>
              </a:rPr>
              <a:t>Presentation</a:t>
            </a:r>
            <a:r>
              <a:rPr lang="fr-FR" sz="3600" dirty="0">
                <a:solidFill>
                  <a:schemeClr val="tx2"/>
                </a:solidFill>
              </a:rPr>
              <a:t> of the </a:t>
            </a:r>
            <a:r>
              <a:rPr lang="fr-FR" sz="3600" dirty="0" err="1">
                <a:solidFill>
                  <a:schemeClr val="tx2"/>
                </a:solidFill>
              </a:rPr>
              <a:t>Themis</a:t>
            </a:r>
            <a:r>
              <a:rPr lang="fr-FR" sz="3600" dirty="0">
                <a:solidFill>
                  <a:schemeClr val="tx2"/>
                </a:solidFill>
              </a:rPr>
              <a:t> portal </a:t>
            </a:r>
          </a:p>
        </p:txBody>
      </p:sp>
      <p:sp>
        <p:nvSpPr>
          <p:cNvPr id="9" name="ZoneTexte 8">
            <a:extLst>
              <a:ext uri="{FF2B5EF4-FFF2-40B4-BE49-F238E27FC236}">
                <a16:creationId xmlns:a16="http://schemas.microsoft.com/office/drawing/2014/main" id="{FBE415E3-C017-4E6B-9D78-FA626273F043}"/>
              </a:ext>
            </a:extLst>
          </p:cNvPr>
          <p:cNvSpPr txBox="1"/>
          <p:nvPr/>
        </p:nvSpPr>
        <p:spPr>
          <a:xfrm>
            <a:off x="8292329" y="1804206"/>
            <a:ext cx="3379742" cy="1077218"/>
          </a:xfrm>
          <a:prstGeom prst="rect">
            <a:avLst/>
          </a:prstGeom>
          <a:noFill/>
        </p:spPr>
        <p:txBody>
          <a:bodyPr wrap="square" rtlCol="0">
            <a:spAutoFit/>
          </a:bodyPr>
          <a:lstStyle/>
          <a:p>
            <a:r>
              <a:rPr lang="fr-FR" sz="1600" dirty="0">
                <a:hlinkClick r:id="rId4"/>
              </a:rPr>
              <a:t>https://framer.com/share/Timber-Market-Survey--aSyY67L1U1E66CvVLweD/htid80PFp#htid80PFp</a:t>
            </a:r>
            <a:endParaRPr lang="fr-FR" sz="1600" dirty="0"/>
          </a:p>
        </p:txBody>
      </p:sp>
      <p:sp>
        <p:nvSpPr>
          <p:cNvPr id="10" name="Tekstvak 4">
            <a:extLst>
              <a:ext uri="{FF2B5EF4-FFF2-40B4-BE49-F238E27FC236}">
                <a16:creationId xmlns:a16="http://schemas.microsoft.com/office/drawing/2014/main" id="{7E70BFCC-3FBC-4A53-AC62-7B2619FF3917}"/>
              </a:ext>
            </a:extLst>
          </p:cNvPr>
          <p:cNvSpPr txBox="1"/>
          <p:nvPr/>
        </p:nvSpPr>
        <p:spPr>
          <a:xfrm>
            <a:off x="2667897" y="4611184"/>
            <a:ext cx="8352928" cy="1015663"/>
          </a:xfrm>
          <a:prstGeom prst="rect">
            <a:avLst/>
          </a:prstGeom>
          <a:noFill/>
        </p:spPr>
        <p:txBody>
          <a:bodyPr wrap="square" rtlCol="0">
            <a:spAutoFit/>
          </a:bodyPr>
          <a:lstStyle/>
          <a:p>
            <a:pPr algn="just"/>
            <a:r>
              <a:rPr lang="fr-FR" sz="2000" i="1" dirty="0">
                <a:solidFill>
                  <a:schemeClr val="tx2"/>
                </a:solidFill>
              </a:rPr>
              <a:t>"</a:t>
            </a:r>
            <a:r>
              <a:rPr lang="fr-FR" sz="2000" i="1" dirty="0" err="1">
                <a:solidFill>
                  <a:schemeClr val="tx2"/>
                </a:solidFill>
              </a:rPr>
              <a:t>Themis</a:t>
            </a:r>
            <a:r>
              <a:rPr lang="fr-FR" sz="2000" i="1" dirty="0">
                <a:solidFill>
                  <a:schemeClr val="tx2"/>
                </a:solidFill>
              </a:rPr>
              <a:t> </a:t>
            </a:r>
            <a:r>
              <a:rPr lang="fr-FR" sz="2000" i="1" dirty="0" err="1">
                <a:solidFill>
                  <a:schemeClr val="tx2"/>
                </a:solidFill>
              </a:rPr>
              <a:t>is</a:t>
            </a:r>
            <a:r>
              <a:rPr lang="fr-FR" sz="2000" i="1" dirty="0">
                <a:solidFill>
                  <a:schemeClr val="tx2"/>
                </a:solidFill>
              </a:rPr>
              <a:t> a </a:t>
            </a:r>
            <a:r>
              <a:rPr lang="fr-FR" sz="2000" i="1" dirty="0" err="1">
                <a:solidFill>
                  <a:schemeClr val="tx2"/>
                </a:solidFill>
              </a:rPr>
              <a:t>tool</a:t>
            </a:r>
            <a:r>
              <a:rPr lang="fr-FR" sz="2000" i="1" dirty="0">
                <a:solidFill>
                  <a:schemeClr val="tx2"/>
                </a:solidFill>
              </a:rPr>
              <a:t> to support </a:t>
            </a:r>
            <a:r>
              <a:rPr lang="fr-FR" sz="2000" i="1" dirty="0" err="1">
                <a:solidFill>
                  <a:schemeClr val="tx2"/>
                </a:solidFill>
              </a:rPr>
              <a:t>sustainable</a:t>
            </a:r>
            <a:r>
              <a:rPr lang="fr-FR" sz="2000" i="1" dirty="0">
                <a:solidFill>
                  <a:schemeClr val="tx2"/>
                </a:solidFill>
              </a:rPr>
              <a:t> </a:t>
            </a:r>
            <a:r>
              <a:rPr lang="fr-FR" sz="2000" i="1" dirty="0" err="1">
                <a:solidFill>
                  <a:schemeClr val="tx2"/>
                </a:solidFill>
              </a:rPr>
              <a:t>forest</a:t>
            </a:r>
            <a:r>
              <a:rPr lang="fr-FR" sz="2000" i="1" dirty="0">
                <a:solidFill>
                  <a:schemeClr val="tx2"/>
                </a:solidFill>
              </a:rPr>
              <a:t> management by </a:t>
            </a:r>
            <a:r>
              <a:rPr lang="fr-FR" sz="2000" i="1" dirty="0" err="1">
                <a:solidFill>
                  <a:schemeClr val="tx2"/>
                </a:solidFill>
              </a:rPr>
              <a:t>introducing</a:t>
            </a:r>
            <a:r>
              <a:rPr lang="fr-FR" sz="2000" i="1" dirty="0">
                <a:solidFill>
                  <a:schemeClr val="tx2"/>
                </a:solidFill>
              </a:rPr>
              <a:t>, </a:t>
            </a:r>
            <a:r>
              <a:rPr lang="fr-FR" sz="2000" i="1" dirty="0" err="1">
                <a:solidFill>
                  <a:schemeClr val="tx2"/>
                </a:solidFill>
              </a:rPr>
              <a:t>improving</a:t>
            </a:r>
            <a:r>
              <a:rPr lang="fr-FR" sz="2000" i="1" dirty="0">
                <a:solidFill>
                  <a:schemeClr val="tx2"/>
                </a:solidFill>
              </a:rPr>
              <a:t> and </a:t>
            </a:r>
            <a:r>
              <a:rPr lang="fr-FR" sz="2000" i="1" dirty="0" err="1">
                <a:solidFill>
                  <a:schemeClr val="tx2"/>
                </a:solidFill>
              </a:rPr>
              <a:t>verifying</a:t>
            </a:r>
            <a:r>
              <a:rPr lang="fr-FR" sz="2000" i="1" dirty="0">
                <a:solidFill>
                  <a:schemeClr val="tx2"/>
                </a:solidFill>
              </a:rPr>
              <a:t> the </a:t>
            </a:r>
            <a:r>
              <a:rPr lang="fr-FR" sz="2000" i="1" dirty="0" err="1">
                <a:solidFill>
                  <a:schemeClr val="tx2"/>
                </a:solidFill>
              </a:rPr>
              <a:t>progress</a:t>
            </a:r>
            <a:r>
              <a:rPr lang="fr-FR" sz="2000" i="1" dirty="0">
                <a:solidFill>
                  <a:schemeClr val="tx2"/>
                </a:solidFill>
              </a:rPr>
              <a:t> of </a:t>
            </a:r>
            <a:r>
              <a:rPr lang="fr-FR" sz="2000" i="1" dirty="0" err="1">
                <a:solidFill>
                  <a:schemeClr val="tx2"/>
                </a:solidFill>
              </a:rPr>
              <a:t>sustainable</a:t>
            </a:r>
            <a:r>
              <a:rPr lang="fr-FR" sz="2000" i="1" dirty="0">
                <a:solidFill>
                  <a:schemeClr val="tx2"/>
                </a:solidFill>
              </a:rPr>
              <a:t> </a:t>
            </a:r>
            <a:r>
              <a:rPr lang="fr-FR" sz="2000" i="1" dirty="0" err="1">
                <a:solidFill>
                  <a:schemeClr val="tx2"/>
                </a:solidFill>
              </a:rPr>
              <a:t>timber</a:t>
            </a:r>
            <a:r>
              <a:rPr lang="fr-FR" sz="2000" i="1" dirty="0">
                <a:solidFill>
                  <a:schemeClr val="tx2"/>
                </a:solidFill>
              </a:rPr>
              <a:t> </a:t>
            </a:r>
            <a:r>
              <a:rPr lang="fr-FR" sz="2000" i="1" dirty="0" err="1">
                <a:solidFill>
                  <a:schemeClr val="tx2"/>
                </a:solidFill>
              </a:rPr>
              <a:t>policies</a:t>
            </a:r>
            <a:r>
              <a:rPr lang="fr-FR" sz="2000" i="1" dirty="0">
                <a:solidFill>
                  <a:schemeClr val="tx2"/>
                </a:solidFill>
              </a:rPr>
              <a:t> of </a:t>
            </a:r>
            <a:r>
              <a:rPr lang="fr-FR" sz="2000" i="1" dirty="0" err="1">
                <a:solidFill>
                  <a:schemeClr val="tx2"/>
                </a:solidFill>
              </a:rPr>
              <a:t>timber</a:t>
            </a:r>
            <a:r>
              <a:rPr lang="fr-FR" sz="2000" i="1" dirty="0">
                <a:solidFill>
                  <a:schemeClr val="tx2"/>
                </a:solidFill>
              </a:rPr>
              <a:t> </a:t>
            </a:r>
            <a:r>
              <a:rPr lang="fr-FR" sz="2000" i="1" dirty="0" err="1">
                <a:solidFill>
                  <a:schemeClr val="tx2"/>
                </a:solidFill>
              </a:rPr>
              <a:t>trade</a:t>
            </a:r>
            <a:r>
              <a:rPr lang="fr-FR" sz="2000" i="1" dirty="0">
                <a:solidFill>
                  <a:schemeClr val="tx2"/>
                </a:solidFill>
              </a:rPr>
              <a:t> </a:t>
            </a:r>
            <a:r>
              <a:rPr lang="fr-FR" sz="2000" i="1" dirty="0" err="1">
                <a:solidFill>
                  <a:schemeClr val="tx2"/>
                </a:solidFill>
              </a:rPr>
              <a:t>federations</a:t>
            </a:r>
            <a:r>
              <a:rPr lang="fr-FR" sz="2000" i="1" dirty="0">
                <a:solidFill>
                  <a:schemeClr val="tx2"/>
                </a:solidFill>
              </a:rPr>
              <a:t> in the main </a:t>
            </a:r>
            <a:r>
              <a:rPr lang="fr-FR" sz="2000" i="1" dirty="0" err="1">
                <a:solidFill>
                  <a:schemeClr val="tx2"/>
                </a:solidFill>
              </a:rPr>
              <a:t>timber</a:t>
            </a:r>
            <a:r>
              <a:rPr lang="fr-FR" sz="2000" i="1" dirty="0">
                <a:solidFill>
                  <a:schemeClr val="tx2"/>
                </a:solidFill>
              </a:rPr>
              <a:t> </a:t>
            </a:r>
            <a:r>
              <a:rPr lang="fr-FR" sz="2000" i="1" dirty="0" err="1">
                <a:solidFill>
                  <a:schemeClr val="tx2"/>
                </a:solidFill>
              </a:rPr>
              <a:t>consuming</a:t>
            </a:r>
            <a:r>
              <a:rPr lang="fr-FR" sz="2000" i="1" dirty="0">
                <a:solidFill>
                  <a:schemeClr val="tx2"/>
                </a:solidFill>
              </a:rPr>
              <a:t> countries in Europe."</a:t>
            </a:r>
            <a:endParaRPr lang="nl-NL" sz="2000" i="1" dirty="0">
              <a:solidFill>
                <a:schemeClr val="tx2"/>
              </a:solidFill>
            </a:endParaRPr>
          </a:p>
        </p:txBody>
      </p:sp>
      <p:cxnSp>
        <p:nvCxnSpPr>
          <p:cNvPr id="3" name="Connecteur droit 2">
            <a:extLst>
              <a:ext uri="{FF2B5EF4-FFF2-40B4-BE49-F238E27FC236}">
                <a16:creationId xmlns:a16="http://schemas.microsoft.com/office/drawing/2014/main" id="{122220A4-C3F4-40E3-9649-B935EB8661D4}"/>
              </a:ext>
            </a:extLst>
          </p:cNvPr>
          <p:cNvCxnSpPr/>
          <p:nvPr/>
        </p:nvCxnSpPr>
        <p:spPr>
          <a:xfrm>
            <a:off x="2109623" y="0"/>
            <a:ext cx="0" cy="6858000"/>
          </a:xfrm>
          <a:prstGeom prst="line">
            <a:avLst/>
          </a:prstGeom>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80CC3B0B-A031-B047-97F1-740A4FD65F00}"/>
              </a:ext>
            </a:extLst>
          </p:cNvPr>
          <p:cNvSpPr/>
          <p:nvPr/>
        </p:nvSpPr>
        <p:spPr>
          <a:xfrm>
            <a:off x="8292328" y="3662090"/>
            <a:ext cx="2537746" cy="369332"/>
          </a:xfrm>
          <a:prstGeom prst="rect">
            <a:avLst/>
          </a:prstGeom>
        </p:spPr>
        <p:txBody>
          <a:bodyPr wrap="none">
            <a:spAutoFit/>
          </a:bodyPr>
          <a:lstStyle/>
          <a:p>
            <a:r>
              <a:rPr lang="fr-FR" dirty="0">
                <a:hlinkClick r:id="rId5"/>
              </a:rPr>
              <a:t>timbermarketsurvey.com</a:t>
            </a:r>
            <a:endParaRPr lang="fr-FR" dirty="0"/>
          </a:p>
        </p:txBody>
      </p:sp>
      <p:sp>
        <p:nvSpPr>
          <p:cNvPr id="11" name="ZoneTexte 10">
            <a:extLst>
              <a:ext uri="{FF2B5EF4-FFF2-40B4-BE49-F238E27FC236}">
                <a16:creationId xmlns:a16="http://schemas.microsoft.com/office/drawing/2014/main" id="{C81CEE27-1CE7-DD4B-8B9F-3CC6F51ADB15}"/>
              </a:ext>
            </a:extLst>
          </p:cNvPr>
          <p:cNvSpPr txBox="1"/>
          <p:nvPr/>
        </p:nvSpPr>
        <p:spPr>
          <a:xfrm>
            <a:off x="8292328" y="1491417"/>
            <a:ext cx="2410225" cy="369332"/>
          </a:xfrm>
          <a:prstGeom prst="rect">
            <a:avLst/>
          </a:prstGeom>
          <a:noFill/>
        </p:spPr>
        <p:txBody>
          <a:bodyPr wrap="square" rtlCol="0">
            <a:spAutoFit/>
          </a:bodyPr>
          <a:lstStyle/>
          <a:p>
            <a:r>
              <a:rPr lang="fr-FR" dirty="0" err="1"/>
              <a:t>Demonstration</a:t>
            </a:r>
            <a:r>
              <a:rPr lang="fr-FR" dirty="0"/>
              <a:t>:</a:t>
            </a:r>
          </a:p>
        </p:txBody>
      </p:sp>
      <p:sp>
        <p:nvSpPr>
          <p:cNvPr id="12" name="ZoneTexte 11">
            <a:extLst>
              <a:ext uri="{FF2B5EF4-FFF2-40B4-BE49-F238E27FC236}">
                <a16:creationId xmlns:a16="http://schemas.microsoft.com/office/drawing/2014/main" id="{69E4B894-164E-FF42-A6CB-642363F7EEF0}"/>
              </a:ext>
            </a:extLst>
          </p:cNvPr>
          <p:cNvSpPr txBox="1"/>
          <p:nvPr/>
        </p:nvSpPr>
        <p:spPr>
          <a:xfrm>
            <a:off x="8292328" y="3405843"/>
            <a:ext cx="2605695" cy="369332"/>
          </a:xfrm>
          <a:prstGeom prst="rect">
            <a:avLst/>
          </a:prstGeom>
          <a:noFill/>
        </p:spPr>
        <p:txBody>
          <a:bodyPr wrap="square" rtlCol="0">
            <a:spAutoFit/>
          </a:bodyPr>
          <a:lstStyle/>
          <a:p>
            <a:r>
              <a:rPr lang="fr-FR" dirty="0"/>
              <a:t>Link to the portal:</a:t>
            </a:r>
          </a:p>
        </p:txBody>
      </p:sp>
      <p:sp>
        <p:nvSpPr>
          <p:cNvPr id="13" name="ZoneTexte 12">
            <a:extLst>
              <a:ext uri="{FF2B5EF4-FFF2-40B4-BE49-F238E27FC236}">
                <a16:creationId xmlns:a16="http://schemas.microsoft.com/office/drawing/2014/main" id="{A14B15DA-69ED-5F4E-8C94-115BB2FF0191}"/>
              </a:ext>
            </a:extLst>
          </p:cNvPr>
          <p:cNvSpPr txBox="1"/>
          <p:nvPr/>
        </p:nvSpPr>
        <p:spPr>
          <a:xfrm>
            <a:off x="121920" y="134112"/>
            <a:ext cx="1877568" cy="7017306"/>
          </a:xfrm>
          <a:prstGeom prst="rect">
            <a:avLst/>
          </a:prstGeom>
          <a:noFill/>
        </p:spPr>
        <p:txBody>
          <a:bodyPr wrap="square" rtlCol="0">
            <a:spAutoFit/>
          </a:bodyPr>
          <a:lstStyle/>
          <a:p>
            <a:r>
              <a:rPr lang="fr-FR" dirty="0">
                <a:solidFill>
                  <a:schemeClr val="accent1"/>
                </a:solidFill>
              </a:rPr>
              <a:t>Project leader:</a:t>
            </a:r>
          </a:p>
          <a:p>
            <a:r>
              <a:rPr lang="fr-FR" dirty="0"/>
              <a:t>PROBOS</a:t>
            </a:r>
          </a:p>
          <a:p>
            <a:endParaRPr lang="fr-FR" dirty="0"/>
          </a:p>
          <a:p>
            <a:r>
              <a:rPr lang="fr-FR" dirty="0">
                <a:solidFill>
                  <a:schemeClr val="accent1"/>
                </a:solidFill>
              </a:rPr>
              <a:t>Pilot </a:t>
            </a:r>
            <a:r>
              <a:rPr lang="fr-FR" dirty="0" err="1">
                <a:solidFill>
                  <a:schemeClr val="accent1"/>
                </a:solidFill>
              </a:rPr>
              <a:t>federations</a:t>
            </a:r>
            <a:r>
              <a:rPr lang="fr-FR" dirty="0">
                <a:solidFill>
                  <a:schemeClr val="accent1"/>
                </a:solidFill>
              </a:rPr>
              <a:t> of the project </a:t>
            </a:r>
            <a:r>
              <a:rPr lang="fr-FR" dirty="0"/>
              <a:t>: </a:t>
            </a:r>
          </a:p>
          <a:p>
            <a:pPr marL="285750" indent="-285750">
              <a:buFontTx/>
              <a:buChar char="-"/>
            </a:pPr>
            <a:r>
              <a:rPr lang="fr-FR" dirty="0"/>
              <a:t>ATIBT</a:t>
            </a:r>
          </a:p>
          <a:p>
            <a:pPr marL="285750" indent="-285750">
              <a:buFontTx/>
              <a:buChar char="-"/>
            </a:pPr>
            <a:r>
              <a:rPr lang="fr-FR" dirty="0"/>
              <a:t>LCB</a:t>
            </a:r>
          </a:p>
          <a:p>
            <a:pPr marL="285750" indent="-285750">
              <a:buFontTx/>
              <a:buChar char="-"/>
            </a:pPr>
            <a:r>
              <a:rPr lang="fr-FR" dirty="0" err="1"/>
              <a:t>Fedustria</a:t>
            </a:r>
            <a:endParaRPr lang="fr-FR" dirty="0"/>
          </a:p>
          <a:p>
            <a:pPr marL="285750" indent="-285750">
              <a:buFontTx/>
              <a:buChar char="-"/>
            </a:pPr>
            <a:endParaRPr lang="fr-FR" dirty="0"/>
          </a:p>
          <a:p>
            <a:r>
              <a:rPr lang="fr-FR" dirty="0" err="1">
                <a:solidFill>
                  <a:schemeClr val="accent1"/>
                </a:solidFill>
              </a:rPr>
              <a:t>Beneficiaries</a:t>
            </a:r>
            <a:r>
              <a:rPr lang="fr-FR" dirty="0">
                <a:solidFill>
                  <a:schemeClr val="accent1"/>
                </a:solidFill>
              </a:rPr>
              <a:t>:</a:t>
            </a:r>
          </a:p>
          <a:p>
            <a:pPr marL="285750" indent="-285750">
              <a:buFontTx/>
              <a:buChar char="-"/>
            </a:pPr>
            <a:r>
              <a:rPr lang="fr-FR" dirty="0"/>
              <a:t>the </a:t>
            </a:r>
            <a:r>
              <a:rPr lang="fr-FR" dirty="0" err="1"/>
              <a:t>project's</a:t>
            </a:r>
            <a:r>
              <a:rPr lang="fr-FR" dirty="0"/>
              <a:t> </a:t>
            </a:r>
            <a:r>
              <a:rPr lang="fr-FR" dirty="0" err="1"/>
              <a:t>member</a:t>
            </a:r>
            <a:r>
              <a:rPr lang="fr-FR" dirty="0"/>
              <a:t> </a:t>
            </a:r>
            <a:r>
              <a:rPr lang="fr-FR" dirty="0" err="1"/>
              <a:t>federations</a:t>
            </a:r>
            <a:endParaRPr lang="fr-FR" dirty="0"/>
          </a:p>
          <a:p>
            <a:pPr marL="285750" indent="-285750">
              <a:buFontTx/>
              <a:buChar char="-"/>
            </a:pPr>
            <a:r>
              <a:rPr lang="fr-FR" dirty="0" err="1"/>
              <a:t>member</a:t>
            </a:r>
            <a:r>
              <a:rPr lang="fr-FR" dirty="0"/>
              <a:t> </a:t>
            </a:r>
            <a:r>
              <a:rPr lang="fr-FR" dirty="0" err="1"/>
              <a:t>companies</a:t>
            </a:r>
            <a:endParaRPr lang="fr-FR" dirty="0"/>
          </a:p>
          <a:p>
            <a:pPr marL="285750" indent="-285750">
              <a:buFontTx/>
              <a:buChar char="-"/>
            </a:pPr>
            <a:endParaRPr lang="fr-FR" dirty="0"/>
          </a:p>
          <a:p>
            <a:r>
              <a:rPr lang="fr-FR" dirty="0" err="1">
                <a:solidFill>
                  <a:schemeClr val="accent1"/>
                </a:solidFill>
              </a:rPr>
              <a:t>Funders</a:t>
            </a:r>
            <a:r>
              <a:rPr lang="fr-FR" dirty="0">
                <a:solidFill>
                  <a:schemeClr val="accent1"/>
                </a:solidFill>
              </a:rPr>
              <a:t>:</a:t>
            </a:r>
          </a:p>
          <a:p>
            <a:pPr marL="285750" indent="-285750">
              <a:buFontTx/>
              <a:buChar char="-"/>
            </a:pPr>
            <a:r>
              <a:rPr lang="fr-FR" dirty="0"/>
              <a:t>STTC</a:t>
            </a:r>
          </a:p>
          <a:p>
            <a:pPr marL="285750" indent="-285750">
              <a:buFontTx/>
              <a:buChar char="-"/>
            </a:pPr>
            <a:r>
              <a:rPr lang="fr-FR" dirty="0"/>
              <a:t>IDH</a:t>
            </a:r>
          </a:p>
          <a:p>
            <a:pPr marL="285750" indent="-285750">
              <a:buFontTx/>
              <a:buChar char="-"/>
            </a:pPr>
            <a:r>
              <a:rPr lang="fr-FR" dirty="0"/>
              <a:t>PPECF</a:t>
            </a:r>
          </a:p>
          <a:p>
            <a:endParaRPr lang="fr-FR" dirty="0"/>
          </a:p>
          <a:p>
            <a:r>
              <a:rPr lang="fr-FR" dirty="0"/>
              <a:t>2021: test </a:t>
            </a:r>
            <a:r>
              <a:rPr lang="fr-FR" dirty="0" err="1"/>
              <a:t>year</a:t>
            </a:r>
            <a:r>
              <a:rPr lang="fr-FR" dirty="0"/>
              <a:t> of the project</a:t>
            </a:r>
          </a:p>
          <a:p>
            <a:endParaRPr lang="fr-FR" dirty="0"/>
          </a:p>
          <a:p>
            <a:endParaRPr lang="fr-FR" dirty="0"/>
          </a:p>
        </p:txBody>
      </p:sp>
    </p:spTree>
    <p:extLst>
      <p:ext uri="{BB962C8B-B14F-4D97-AF65-F5344CB8AC3E}">
        <p14:creationId xmlns:p14="http://schemas.microsoft.com/office/powerpoint/2010/main" val="33571336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 name="Titel 1">
            <a:extLst>
              <a:ext uri="{FF2B5EF4-FFF2-40B4-BE49-F238E27FC236}">
                <a16:creationId xmlns:a16="http://schemas.microsoft.com/office/drawing/2014/main" id="{D927899E-598B-4F36-A41A-41557FD86D5B}"/>
              </a:ext>
            </a:extLst>
          </p:cNvPr>
          <p:cNvSpPr>
            <a:spLocks noGrp="1"/>
          </p:cNvSpPr>
          <p:nvPr>
            <p:ph type="title"/>
          </p:nvPr>
        </p:nvSpPr>
        <p:spPr>
          <a:xfrm>
            <a:off x="606912" y="1253155"/>
            <a:ext cx="7493598" cy="1024818"/>
          </a:xfrm>
        </p:spPr>
        <p:txBody>
          <a:bodyPr>
            <a:normAutofit/>
          </a:bodyPr>
          <a:lstStyle/>
          <a:p>
            <a:r>
              <a:rPr lang="nl-NL" sz="2400" dirty="0" err="1">
                <a:solidFill>
                  <a:schemeClr val="tx2"/>
                </a:solidFill>
                <a:latin typeface="+mn-lt"/>
                <a:ea typeface="+mn-ea"/>
                <a:cs typeface="+mn-cs"/>
              </a:rPr>
              <a:t>Pourquoi</a:t>
            </a:r>
            <a:r>
              <a:rPr lang="nl-NL" sz="2400" dirty="0">
                <a:solidFill>
                  <a:schemeClr val="tx2"/>
                </a:solidFill>
                <a:latin typeface="+mn-lt"/>
                <a:ea typeface="+mn-ea"/>
                <a:cs typeface="+mn-cs"/>
              </a:rPr>
              <a:t> </a:t>
            </a:r>
            <a:r>
              <a:rPr lang="nl-NL" sz="2400" dirty="0" err="1">
                <a:solidFill>
                  <a:schemeClr val="tx2"/>
                </a:solidFill>
                <a:latin typeface="+mn-lt"/>
                <a:ea typeface="+mn-ea"/>
                <a:cs typeface="+mn-cs"/>
              </a:rPr>
              <a:t>collecter</a:t>
            </a:r>
            <a:r>
              <a:rPr lang="nl-NL" sz="2400" dirty="0">
                <a:solidFill>
                  <a:schemeClr val="tx2"/>
                </a:solidFill>
                <a:latin typeface="+mn-lt"/>
                <a:ea typeface="+mn-ea"/>
                <a:cs typeface="+mn-cs"/>
              </a:rPr>
              <a:t> des </a:t>
            </a:r>
            <a:r>
              <a:rPr lang="nl-NL" sz="2400" dirty="0" err="1">
                <a:solidFill>
                  <a:schemeClr val="tx2"/>
                </a:solidFill>
                <a:latin typeface="+mn-lt"/>
                <a:ea typeface="+mn-ea"/>
                <a:cs typeface="+mn-cs"/>
              </a:rPr>
              <a:t>données</a:t>
            </a:r>
            <a:r>
              <a:rPr lang="nl-NL" sz="2400" dirty="0">
                <a:solidFill>
                  <a:schemeClr val="tx2"/>
                </a:solidFill>
                <a:latin typeface="+mn-lt"/>
                <a:ea typeface="+mn-ea"/>
                <a:cs typeface="+mn-cs"/>
              </a:rPr>
              <a:t>?</a:t>
            </a:r>
          </a:p>
        </p:txBody>
      </p:sp>
      <p:sp>
        <p:nvSpPr>
          <p:cNvPr id="4" name="Espace réservé du pied de page 3">
            <a:extLst>
              <a:ext uri="{FF2B5EF4-FFF2-40B4-BE49-F238E27FC236}">
                <a16:creationId xmlns:a16="http://schemas.microsoft.com/office/drawing/2014/main" id="{AFCCBFA8-5031-4DA5-9788-7D598FD2A1B7}"/>
              </a:ext>
            </a:extLst>
          </p:cNvPr>
          <p:cNvSpPr>
            <a:spLocks noGrp="1"/>
          </p:cNvSpPr>
          <p:nvPr>
            <p:ph type="ftr" sz="quarter" idx="11"/>
          </p:nvPr>
        </p:nvSpPr>
        <p:spPr>
          <a:xfrm>
            <a:off x="2586318" y="6356349"/>
            <a:ext cx="4114800" cy="365125"/>
          </a:xfrm>
        </p:spPr>
        <p:txBody>
          <a:bodyPr/>
          <a:lstStyle/>
          <a:p>
            <a:r>
              <a:rPr lang="fr-FR" dirty="0"/>
              <a:t>Lundi 29 septembre - Atelier Thémis - ATIBT - LCB - PROBOS</a:t>
            </a:r>
          </a:p>
        </p:txBody>
      </p:sp>
      <p:sp>
        <p:nvSpPr>
          <p:cNvPr id="5" name="Espace réservé du numéro de diapositive 4">
            <a:extLst>
              <a:ext uri="{FF2B5EF4-FFF2-40B4-BE49-F238E27FC236}">
                <a16:creationId xmlns:a16="http://schemas.microsoft.com/office/drawing/2014/main" id="{DECAAD71-1B6B-49AF-ADB8-1CDCCC062F12}"/>
              </a:ext>
            </a:extLst>
          </p:cNvPr>
          <p:cNvSpPr>
            <a:spLocks noGrp="1"/>
          </p:cNvSpPr>
          <p:nvPr>
            <p:ph type="sldNum" sz="quarter" idx="12"/>
          </p:nvPr>
        </p:nvSpPr>
        <p:spPr/>
        <p:txBody>
          <a:bodyPr/>
          <a:lstStyle/>
          <a:p>
            <a:fld id="{21B3771B-9A50-4AB2-8B01-1C3F3473880A}" type="slidenum">
              <a:rPr lang="fr-FR" smtClean="0"/>
              <a:t>34</a:t>
            </a:fld>
            <a:endParaRPr lang="fr-FR"/>
          </a:p>
        </p:txBody>
      </p:sp>
      <p:sp>
        <p:nvSpPr>
          <p:cNvPr id="6" name="Titre 1">
            <a:extLst>
              <a:ext uri="{FF2B5EF4-FFF2-40B4-BE49-F238E27FC236}">
                <a16:creationId xmlns:a16="http://schemas.microsoft.com/office/drawing/2014/main" id="{E372926D-A608-43A5-B89A-298B7780E57C}"/>
              </a:ext>
            </a:extLst>
          </p:cNvPr>
          <p:cNvSpPr txBox="1">
            <a:spLocks/>
          </p:cNvSpPr>
          <p:nvPr/>
        </p:nvSpPr>
        <p:spPr>
          <a:xfrm>
            <a:off x="438361" y="130537"/>
            <a:ext cx="9833548" cy="8256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600" dirty="0">
                <a:solidFill>
                  <a:schemeClr val="tx2"/>
                </a:solidFill>
              </a:rPr>
              <a:t>Présentation du portail Thémis</a:t>
            </a:r>
          </a:p>
        </p:txBody>
      </p:sp>
      <p:pic>
        <p:nvPicPr>
          <p:cNvPr id="17" name="Image 16">
            <a:extLst>
              <a:ext uri="{FF2B5EF4-FFF2-40B4-BE49-F238E27FC236}">
                <a16:creationId xmlns:a16="http://schemas.microsoft.com/office/drawing/2014/main" id="{D1F6C525-F556-4098-93ED-D64B1EBDECC5}"/>
              </a:ext>
            </a:extLst>
          </p:cNvPr>
          <p:cNvPicPr>
            <a:picLocks noChangeAspect="1"/>
          </p:cNvPicPr>
          <p:nvPr/>
        </p:nvPicPr>
        <p:blipFill>
          <a:blip r:embed="rId3"/>
          <a:stretch>
            <a:fillRect/>
          </a:stretch>
        </p:blipFill>
        <p:spPr>
          <a:xfrm>
            <a:off x="7104428" y="0"/>
            <a:ext cx="4851433" cy="6858000"/>
          </a:xfrm>
          <a:prstGeom prst="rect">
            <a:avLst/>
          </a:prstGeom>
        </p:spPr>
      </p:pic>
      <p:sp>
        <p:nvSpPr>
          <p:cNvPr id="19" name="ZoneTexte 18">
            <a:extLst>
              <a:ext uri="{FF2B5EF4-FFF2-40B4-BE49-F238E27FC236}">
                <a16:creationId xmlns:a16="http://schemas.microsoft.com/office/drawing/2014/main" id="{F13944D9-851E-4704-9D57-C11B0B80E3E9}"/>
              </a:ext>
            </a:extLst>
          </p:cNvPr>
          <p:cNvSpPr txBox="1"/>
          <p:nvPr/>
        </p:nvSpPr>
        <p:spPr>
          <a:xfrm>
            <a:off x="606912" y="2322019"/>
            <a:ext cx="6094206" cy="3477875"/>
          </a:xfrm>
          <a:prstGeom prst="rect">
            <a:avLst/>
          </a:prstGeom>
          <a:noFill/>
        </p:spPr>
        <p:txBody>
          <a:bodyPr wrap="square">
            <a:spAutoFit/>
          </a:bodyPr>
          <a:lstStyle/>
          <a:p>
            <a:pPr marL="0" indent="0">
              <a:buNone/>
            </a:pPr>
            <a:r>
              <a:rPr lang="fr-FR" sz="2000" i="1" dirty="0">
                <a:solidFill>
                  <a:schemeClr val="tx2"/>
                </a:solidFill>
              </a:rPr>
              <a:t>Positionner le bois comme l'une des solutions pour contribuer à la lutte contre le changement climatique et promouvoir l’usage des produits en bois :</a:t>
            </a:r>
          </a:p>
          <a:p>
            <a:pPr marL="0" indent="0">
              <a:buNone/>
            </a:pPr>
            <a:endParaRPr lang="fr-FR" sz="2000" i="1" dirty="0">
              <a:solidFill>
                <a:schemeClr val="tx2"/>
              </a:solidFill>
            </a:endParaRPr>
          </a:p>
          <a:p>
            <a:pPr>
              <a:buFont typeface="Symbol" panose="05050102010706020507" pitchFamily="18" charset="2"/>
              <a:buChar char="Þ"/>
            </a:pPr>
            <a:r>
              <a:rPr lang="fr-FR" sz="2000" i="1" dirty="0">
                <a:solidFill>
                  <a:schemeClr val="tx2"/>
                </a:solidFill>
              </a:rPr>
              <a:t>Clé de l'approvisionnement durable ;</a:t>
            </a:r>
          </a:p>
          <a:p>
            <a:pPr>
              <a:buFont typeface="Symbol" panose="05050102010706020507" pitchFamily="18" charset="2"/>
              <a:buChar char="Þ"/>
            </a:pPr>
            <a:r>
              <a:rPr lang="fr-FR" sz="2000" i="1" dirty="0">
                <a:solidFill>
                  <a:schemeClr val="tx2"/>
                </a:solidFill>
              </a:rPr>
              <a:t> Les objectifs permettent d'augmenter les ventes de produits certifiés et d'encourager la gestion durable des forêts</a:t>
            </a:r>
          </a:p>
          <a:p>
            <a:pPr>
              <a:buFont typeface="Symbol" panose="05050102010706020507" pitchFamily="18" charset="2"/>
              <a:buChar char="Þ"/>
            </a:pPr>
            <a:r>
              <a:rPr lang="fr-FR" sz="2000" i="1" dirty="0">
                <a:solidFill>
                  <a:schemeClr val="tx2"/>
                </a:solidFill>
              </a:rPr>
              <a:t> Les données des produits certifiés achetés sont un bon indicateur de performance (KPI)</a:t>
            </a:r>
          </a:p>
          <a:p>
            <a:pPr>
              <a:buFont typeface="Symbol" panose="05050102010706020507" pitchFamily="18" charset="2"/>
              <a:buChar char="Þ"/>
            </a:pPr>
            <a:r>
              <a:rPr lang="fr-FR" sz="2000" i="1" dirty="0">
                <a:solidFill>
                  <a:schemeClr val="tx2"/>
                </a:solidFill>
              </a:rPr>
              <a:t>Augmenter la transparence</a:t>
            </a:r>
            <a:endParaRPr lang="nl-NL" sz="2000" i="1" dirty="0">
              <a:solidFill>
                <a:schemeClr val="tx2"/>
              </a:solidFill>
            </a:endParaRPr>
          </a:p>
        </p:txBody>
      </p:sp>
    </p:spTree>
    <p:extLst>
      <p:ext uri="{BB962C8B-B14F-4D97-AF65-F5344CB8AC3E}">
        <p14:creationId xmlns:p14="http://schemas.microsoft.com/office/powerpoint/2010/main" val="185334584"/>
      </p:ext>
    </p:extLst>
  </p:cSld>
  <p:clrMapOvr>
    <a:overrideClrMapping bg1="lt1" tx1="dk1" bg2="lt2" tx2="dk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 name="Titel 1">
            <a:extLst>
              <a:ext uri="{FF2B5EF4-FFF2-40B4-BE49-F238E27FC236}">
                <a16:creationId xmlns:a16="http://schemas.microsoft.com/office/drawing/2014/main" id="{D927899E-598B-4F36-A41A-41557FD86D5B}"/>
              </a:ext>
            </a:extLst>
          </p:cNvPr>
          <p:cNvSpPr>
            <a:spLocks noGrp="1"/>
          </p:cNvSpPr>
          <p:nvPr>
            <p:ph type="title"/>
          </p:nvPr>
        </p:nvSpPr>
        <p:spPr>
          <a:xfrm>
            <a:off x="606912" y="1253155"/>
            <a:ext cx="7493598" cy="1024818"/>
          </a:xfrm>
        </p:spPr>
        <p:txBody>
          <a:bodyPr>
            <a:normAutofit/>
          </a:bodyPr>
          <a:lstStyle/>
          <a:p>
            <a:r>
              <a:rPr lang="nl-NL" sz="2400" dirty="0" err="1">
                <a:solidFill>
                  <a:schemeClr val="tx2"/>
                </a:solidFill>
                <a:latin typeface="+mn-lt"/>
                <a:ea typeface="+mn-ea"/>
                <a:cs typeface="+mn-cs"/>
              </a:rPr>
              <a:t>Why</a:t>
            </a:r>
            <a:r>
              <a:rPr lang="nl-NL" sz="2400" dirty="0">
                <a:solidFill>
                  <a:schemeClr val="tx2"/>
                </a:solidFill>
                <a:latin typeface="+mn-lt"/>
                <a:ea typeface="+mn-ea"/>
                <a:cs typeface="+mn-cs"/>
              </a:rPr>
              <a:t> collect data?</a:t>
            </a:r>
          </a:p>
        </p:txBody>
      </p:sp>
      <p:sp>
        <p:nvSpPr>
          <p:cNvPr id="4" name="Espace réservé du pied de page 3">
            <a:extLst>
              <a:ext uri="{FF2B5EF4-FFF2-40B4-BE49-F238E27FC236}">
                <a16:creationId xmlns:a16="http://schemas.microsoft.com/office/drawing/2014/main" id="{AFCCBFA8-5031-4DA5-9788-7D598FD2A1B7}"/>
              </a:ext>
            </a:extLst>
          </p:cNvPr>
          <p:cNvSpPr>
            <a:spLocks noGrp="1"/>
          </p:cNvSpPr>
          <p:nvPr>
            <p:ph type="ftr" sz="quarter" idx="11"/>
          </p:nvPr>
        </p:nvSpPr>
        <p:spPr>
          <a:xfrm>
            <a:off x="2586318" y="6356349"/>
            <a:ext cx="4114800" cy="365125"/>
          </a:xfrm>
        </p:spPr>
        <p:txBody>
          <a:bodyPr/>
          <a:lstStyle/>
          <a:p>
            <a:r>
              <a:rPr lang="fr-FR" dirty="0"/>
              <a:t>Lundi 29 septembre - Atelier Thémis - ATIBT - LCB - PROBOS</a:t>
            </a:r>
          </a:p>
        </p:txBody>
      </p:sp>
      <p:sp>
        <p:nvSpPr>
          <p:cNvPr id="5" name="Espace réservé du numéro de diapositive 4">
            <a:extLst>
              <a:ext uri="{FF2B5EF4-FFF2-40B4-BE49-F238E27FC236}">
                <a16:creationId xmlns:a16="http://schemas.microsoft.com/office/drawing/2014/main" id="{DECAAD71-1B6B-49AF-ADB8-1CDCCC062F12}"/>
              </a:ext>
            </a:extLst>
          </p:cNvPr>
          <p:cNvSpPr>
            <a:spLocks noGrp="1"/>
          </p:cNvSpPr>
          <p:nvPr>
            <p:ph type="sldNum" sz="quarter" idx="12"/>
          </p:nvPr>
        </p:nvSpPr>
        <p:spPr/>
        <p:txBody>
          <a:bodyPr/>
          <a:lstStyle/>
          <a:p>
            <a:fld id="{21B3771B-9A50-4AB2-8B01-1C3F3473880A}" type="slidenum">
              <a:rPr lang="fr-FR" smtClean="0"/>
              <a:t>35</a:t>
            </a:fld>
            <a:endParaRPr lang="fr-FR"/>
          </a:p>
        </p:txBody>
      </p:sp>
      <p:sp>
        <p:nvSpPr>
          <p:cNvPr id="6" name="Titre 1">
            <a:extLst>
              <a:ext uri="{FF2B5EF4-FFF2-40B4-BE49-F238E27FC236}">
                <a16:creationId xmlns:a16="http://schemas.microsoft.com/office/drawing/2014/main" id="{E372926D-A608-43A5-B89A-298B7780E57C}"/>
              </a:ext>
            </a:extLst>
          </p:cNvPr>
          <p:cNvSpPr txBox="1">
            <a:spLocks/>
          </p:cNvSpPr>
          <p:nvPr/>
        </p:nvSpPr>
        <p:spPr>
          <a:xfrm>
            <a:off x="438361" y="130537"/>
            <a:ext cx="9833548" cy="8256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600" dirty="0" err="1">
                <a:solidFill>
                  <a:schemeClr val="tx2"/>
                </a:solidFill>
              </a:rPr>
              <a:t>Presentation</a:t>
            </a:r>
            <a:r>
              <a:rPr lang="fr-FR" sz="3600" dirty="0">
                <a:solidFill>
                  <a:schemeClr val="tx2"/>
                </a:solidFill>
              </a:rPr>
              <a:t> of the </a:t>
            </a:r>
            <a:r>
              <a:rPr lang="fr-FR" sz="3600" dirty="0" err="1">
                <a:solidFill>
                  <a:schemeClr val="tx2"/>
                </a:solidFill>
              </a:rPr>
              <a:t>Themis</a:t>
            </a:r>
            <a:r>
              <a:rPr lang="fr-FR" sz="3600" dirty="0">
                <a:solidFill>
                  <a:schemeClr val="tx2"/>
                </a:solidFill>
              </a:rPr>
              <a:t> portal</a:t>
            </a:r>
          </a:p>
        </p:txBody>
      </p:sp>
      <p:pic>
        <p:nvPicPr>
          <p:cNvPr id="17" name="Image 16">
            <a:extLst>
              <a:ext uri="{FF2B5EF4-FFF2-40B4-BE49-F238E27FC236}">
                <a16:creationId xmlns:a16="http://schemas.microsoft.com/office/drawing/2014/main" id="{D1F6C525-F556-4098-93ED-D64B1EBDECC5}"/>
              </a:ext>
            </a:extLst>
          </p:cNvPr>
          <p:cNvPicPr>
            <a:picLocks noChangeAspect="1"/>
          </p:cNvPicPr>
          <p:nvPr/>
        </p:nvPicPr>
        <p:blipFill>
          <a:blip r:embed="rId3"/>
          <a:stretch>
            <a:fillRect/>
          </a:stretch>
        </p:blipFill>
        <p:spPr>
          <a:xfrm>
            <a:off x="7104428" y="0"/>
            <a:ext cx="4851433" cy="6858000"/>
          </a:xfrm>
          <a:prstGeom prst="rect">
            <a:avLst/>
          </a:prstGeom>
        </p:spPr>
      </p:pic>
      <p:sp>
        <p:nvSpPr>
          <p:cNvPr id="19" name="ZoneTexte 18">
            <a:extLst>
              <a:ext uri="{FF2B5EF4-FFF2-40B4-BE49-F238E27FC236}">
                <a16:creationId xmlns:a16="http://schemas.microsoft.com/office/drawing/2014/main" id="{F13944D9-851E-4704-9D57-C11B0B80E3E9}"/>
              </a:ext>
            </a:extLst>
          </p:cNvPr>
          <p:cNvSpPr txBox="1"/>
          <p:nvPr/>
        </p:nvSpPr>
        <p:spPr>
          <a:xfrm>
            <a:off x="606912" y="2322019"/>
            <a:ext cx="6094206" cy="3477875"/>
          </a:xfrm>
          <a:prstGeom prst="rect">
            <a:avLst/>
          </a:prstGeom>
          <a:noFill/>
        </p:spPr>
        <p:txBody>
          <a:bodyPr wrap="square">
            <a:spAutoFit/>
          </a:bodyPr>
          <a:lstStyle/>
          <a:p>
            <a:r>
              <a:rPr lang="fr-FR" sz="2000" i="1" dirty="0">
                <a:solidFill>
                  <a:schemeClr val="tx2"/>
                </a:solidFill>
              </a:rPr>
              <a:t>Position </a:t>
            </a:r>
            <a:r>
              <a:rPr lang="fr-FR" sz="2000" i="1" dirty="0" err="1">
                <a:solidFill>
                  <a:schemeClr val="tx2"/>
                </a:solidFill>
              </a:rPr>
              <a:t>timber</a:t>
            </a:r>
            <a:r>
              <a:rPr lang="fr-FR" sz="2000" i="1" dirty="0">
                <a:solidFill>
                  <a:schemeClr val="tx2"/>
                </a:solidFill>
              </a:rPr>
              <a:t> as one of the solutions to </a:t>
            </a:r>
            <a:r>
              <a:rPr lang="fr-FR" sz="2000" i="1" dirty="0" err="1">
                <a:solidFill>
                  <a:schemeClr val="tx2"/>
                </a:solidFill>
              </a:rPr>
              <a:t>contribute</a:t>
            </a:r>
            <a:r>
              <a:rPr lang="fr-FR" sz="2000" i="1" dirty="0">
                <a:solidFill>
                  <a:schemeClr val="tx2"/>
                </a:solidFill>
              </a:rPr>
              <a:t> to the </a:t>
            </a:r>
            <a:r>
              <a:rPr lang="fr-FR" sz="2000" i="1" dirty="0" err="1">
                <a:solidFill>
                  <a:schemeClr val="tx2"/>
                </a:solidFill>
              </a:rPr>
              <a:t>fight</a:t>
            </a:r>
            <a:r>
              <a:rPr lang="fr-FR" sz="2000" i="1" dirty="0">
                <a:solidFill>
                  <a:schemeClr val="tx2"/>
                </a:solidFill>
              </a:rPr>
              <a:t> </a:t>
            </a:r>
            <a:r>
              <a:rPr lang="fr-FR" sz="2000" i="1" dirty="0" err="1">
                <a:solidFill>
                  <a:schemeClr val="tx2"/>
                </a:solidFill>
              </a:rPr>
              <a:t>against</a:t>
            </a:r>
            <a:r>
              <a:rPr lang="fr-FR" sz="2000" i="1" dirty="0">
                <a:solidFill>
                  <a:schemeClr val="tx2"/>
                </a:solidFill>
              </a:rPr>
              <a:t> </a:t>
            </a:r>
            <a:r>
              <a:rPr lang="fr-FR" sz="2000" i="1" dirty="0" err="1">
                <a:solidFill>
                  <a:schemeClr val="tx2"/>
                </a:solidFill>
              </a:rPr>
              <a:t>climate</a:t>
            </a:r>
            <a:r>
              <a:rPr lang="fr-FR" sz="2000" i="1" dirty="0">
                <a:solidFill>
                  <a:schemeClr val="tx2"/>
                </a:solidFill>
              </a:rPr>
              <a:t> change and </a:t>
            </a:r>
            <a:r>
              <a:rPr lang="fr-FR" sz="2000" i="1" dirty="0" err="1">
                <a:solidFill>
                  <a:schemeClr val="tx2"/>
                </a:solidFill>
              </a:rPr>
              <a:t>promote</a:t>
            </a:r>
            <a:r>
              <a:rPr lang="fr-FR" sz="2000" i="1" dirty="0">
                <a:solidFill>
                  <a:schemeClr val="tx2"/>
                </a:solidFill>
              </a:rPr>
              <a:t> the use of </a:t>
            </a:r>
            <a:r>
              <a:rPr lang="fr-FR" sz="2000" i="1" dirty="0" err="1">
                <a:solidFill>
                  <a:schemeClr val="tx2"/>
                </a:solidFill>
              </a:rPr>
              <a:t>timber</a:t>
            </a:r>
            <a:r>
              <a:rPr lang="fr-FR" sz="2000" i="1" dirty="0">
                <a:solidFill>
                  <a:schemeClr val="tx2"/>
                </a:solidFill>
              </a:rPr>
              <a:t> </a:t>
            </a:r>
            <a:r>
              <a:rPr lang="fr-FR" sz="2000" i="1" dirty="0" err="1">
                <a:solidFill>
                  <a:schemeClr val="tx2"/>
                </a:solidFill>
              </a:rPr>
              <a:t>products</a:t>
            </a:r>
            <a:r>
              <a:rPr lang="fr-FR" sz="2000" i="1" dirty="0">
                <a:solidFill>
                  <a:schemeClr val="tx2"/>
                </a:solidFill>
              </a:rPr>
              <a:t>:</a:t>
            </a:r>
          </a:p>
          <a:p>
            <a:pPr marL="0" indent="0">
              <a:buNone/>
            </a:pPr>
            <a:endParaRPr lang="fr-FR" sz="2000" i="1" dirty="0">
              <a:solidFill>
                <a:schemeClr val="tx2"/>
              </a:solidFill>
            </a:endParaRPr>
          </a:p>
          <a:p>
            <a:pPr>
              <a:buFont typeface="Symbol" panose="05050102010706020507" pitchFamily="18" charset="2"/>
              <a:buChar char="Þ"/>
            </a:pPr>
            <a:r>
              <a:rPr lang="fr-FR" sz="2000" i="1" dirty="0">
                <a:solidFill>
                  <a:schemeClr val="tx2"/>
                </a:solidFill>
              </a:rPr>
              <a:t> Key to </a:t>
            </a:r>
            <a:r>
              <a:rPr lang="fr-FR" sz="2000" i="1" dirty="0" err="1">
                <a:solidFill>
                  <a:schemeClr val="tx2"/>
                </a:solidFill>
              </a:rPr>
              <a:t>sustainable</a:t>
            </a:r>
            <a:r>
              <a:rPr lang="fr-FR" sz="2000" i="1" dirty="0">
                <a:solidFill>
                  <a:schemeClr val="tx2"/>
                </a:solidFill>
              </a:rPr>
              <a:t> </a:t>
            </a:r>
            <a:r>
              <a:rPr lang="fr-FR" sz="2000" i="1" dirty="0" err="1">
                <a:solidFill>
                  <a:schemeClr val="tx2"/>
                </a:solidFill>
              </a:rPr>
              <a:t>procurement</a:t>
            </a:r>
            <a:endParaRPr lang="fr-FR" sz="2000" i="1" dirty="0">
              <a:solidFill>
                <a:schemeClr val="tx2"/>
              </a:solidFill>
            </a:endParaRPr>
          </a:p>
          <a:p>
            <a:pPr>
              <a:buFont typeface="Symbol" panose="05050102010706020507" pitchFamily="18" charset="2"/>
              <a:buChar char="Þ"/>
            </a:pPr>
            <a:r>
              <a:rPr lang="fr-FR" sz="2000" i="1" dirty="0">
                <a:solidFill>
                  <a:schemeClr val="tx2"/>
                </a:solidFill>
              </a:rPr>
              <a:t> Setting </a:t>
            </a:r>
            <a:r>
              <a:rPr lang="fr-FR" sz="2000" i="1" dirty="0" err="1">
                <a:solidFill>
                  <a:schemeClr val="tx2"/>
                </a:solidFill>
              </a:rPr>
              <a:t>targets</a:t>
            </a:r>
            <a:r>
              <a:rPr lang="fr-FR" sz="2000" i="1" dirty="0">
                <a:solidFill>
                  <a:schemeClr val="tx2"/>
                </a:solidFill>
              </a:rPr>
              <a:t> </a:t>
            </a:r>
            <a:r>
              <a:rPr lang="fr-FR" sz="2000" i="1" dirty="0" err="1">
                <a:solidFill>
                  <a:schemeClr val="tx2"/>
                </a:solidFill>
              </a:rPr>
              <a:t>increases</a:t>
            </a:r>
            <a:r>
              <a:rPr lang="fr-FR" sz="2000" i="1" dirty="0">
                <a:solidFill>
                  <a:schemeClr val="tx2"/>
                </a:solidFill>
              </a:rPr>
              <a:t> </a:t>
            </a:r>
            <a:r>
              <a:rPr lang="fr-FR" sz="2000" i="1" dirty="0" err="1">
                <a:solidFill>
                  <a:schemeClr val="tx2"/>
                </a:solidFill>
              </a:rPr>
              <a:t>purchases</a:t>
            </a:r>
            <a:r>
              <a:rPr lang="fr-FR" sz="2000" i="1" dirty="0">
                <a:solidFill>
                  <a:schemeClr val="tx2"/>
                </a:solidFill>
              </a:rPr>
              <a:t> of </a:t>
            </a:r>
            <a:r>
              <a:rPr lang="fr-FR" sz="2000" i="1" dirty="0" err="1">
                <a:solidFill>
                  <a:schemeClr val="tx2"/>
                </a:solidFill>
              </a:rPr>
              <a:t>certified</a:t>
            </a:r>
            <a:r>
              <a:rPr lang="fr-FR" sz="2000" i="1" dirty="0">
                <a:solidFill>
                  <a:schemeClr val="tx2"/>
                </a:solidFill>
              </a:rPr>
              <a:t> </a:t>
            </a:r>
            <a:r>
              <a:rPr lang="fr-FR" sz="2000" i="1" dirty="0" err="1">
                <a:solidFill>
                  <a:schemeClr val="tx2"/>
                </a:solidFill>
              </a:rPr>
              <a:t>products</a:t>
            </a:r>
            <a:r>
              <a:rPr lang="fr-FR" sz="2000" i="1" dirty="0">
                <a:solidFill>
                  <a:schemeClr val="tx2"/>
                </a:solidFill>
              </a:rPr>
              <a:t> and encourage </a:t>
            </a:r>
            <a:r>
              <a:rPr lang="fr-FR" sz="2000" i="1" dirty="0" err="1">
                <a:solidFill>
                  <a:schemeClr val="tx2"/>
                </a:solidFill>
              </a:rPr>
              <a:t>sustainable</a:t>
            </a:r>
            <a:r>
              <a:rPr lang="fr-FR" sz="2000" i="1" dirty="0">
                <a:solidFill>
                  <a:schemeClr val="tx2"/>
                </a:solidFill>
              </a:rPr>
              <a:t> </a:t>
            </a:r>
            <a:r>
              <a:rPr lang="fr-FR" sz="2000" i="1" dirty="0" err="1">
                <a:solidFill>
                  <a:schemeClr val="tx2"/>
                </a:solidFill>
              </a:rPr>
              <a:t>forest</a:t>
            </a:r>
            <a:r>
              <a:rPr lang="fr-FR" sz="2000" i="1" dirty="0">
                <a:solidFill>
                  <a:schemeClr val="tx2"/>
                </a:solidFill>
              </a:rPr>
              <a:t> management</a:t>
            </a:r>
          </a:p>
          <a:p>
            <a:pPr>
              <a:buFont typeface="Symbol" panose="05050102010706020507" pitchFamily="18" charset="2"/>
              <a:buChar char="Þ"/>
            </a:pPr>
            <a:r>
              <a:rPr lang="fr-FR" sz="2000" i="1" dirty="0">
                <a:solidFill>
                  <a:schemeClr val="tx2"/>
                </a:solidFill>
              </a:rPr>
              <a:t> Data on </a:t>
            </a:r>
            <a:r>
              <a:rPr lang="fr-FR" sz="2000" i="1" dirty="0" err="1">
                <a:solidFill>
                  <a:schemeClr val="tx2"/>
                </a:solidFill>
              </a:rPr>
              <a:t>certified</a:t>
            </a:r>
            <a:r>
              <a:rPr lang="fr-FR" sz="2000" i="1" dirty="0">
                <a:solidFill>
                  <a:schemeClr val="tx2"/>
                </a:solidFill>
              </a:rPr>
              <a:t> </a:t>
            </a:r>
            <a:r>
              <a:rPr lang="fr-FR" sz="2000" i="1" dirty="0" err="1">
                <a:solidFill>
                  <a:schemeClr val="tx2"/>
                </a:solidFill>
              </a:rPr>
              <a:t>products</a:t>
            </a:r>
            <a:r>
              <a:rPr lang="fr-FR" sz="2000" i="1" dirty="0">
                <a:solidFill>
                  <a:schemeClr val="tx2"/>
                </a:solidFill>
              </a:rPr>
              <a:t> </a:t>
            </a:r>
            <a:r>
              <a:rPr lang="fr-FR" sz="2000" i="1" dirty="0" err="1">
                <a:solidFill>
                  <a:schemeClr val="tx2"/>
                </a:solidFill>
              </a:rPr>
              <a:t>purchases</a:t>
            </a:r>
            <a:r>
              <a:rPr lang="fr-FR" sz="2000" i="1" dirty="0">
                <a:solidFill>
                  <a:schemeClr val="tx2"/>
                </a:solidFill>
              </a:rPr>
              <a:t> </a:t>
            </a:r>
            <a:r>
              <a:rPr lang="fr-FR" sz="2000" i="1" dirty="0" err="1">
                <a:solidFill>
                  <a:schemeClr val="tx2"/>
                </a:solidFill>
              </a:rPr>
              <a:t>is</a:t>
            </a:r>
            <a:r>
              <a:rPr lang="fr-FR" sz="2000" i="1" dirty="0">
                <a:solidFill>
                  <a:schemeClr val="tx2"/>
                </a:solidFill>
              </a:rPr>
              <a:t> a good key performance </a:t>
            </a:r>
            <a:r>
              <a:rPr lang="fr-FR" sz="2000" i="1" dirty="0" err="1">
                <a:solidFill>
                  <a:schemeClr val="tx2"/>
                </a:solidFill>
              </a:rPr>
              <a:t>indicator</a:t>
            </a:r>
            <a:r>
              <a:rPr lang="fr-FR" sz="2000" i="1" dirty="0">
                <a:solidFill>
                  <a:schemeClr val="tx2"/>
                </a:solidFill>
              </a:rPr>
              <a:t> (KPI)</a:t>
            </a:r>
          </a:p>
          <a:p>
            <a:endParaRPr lang="fr-FR" sz="2000" i="1" dirty="0">
              <a:solidFill>
                <a:schemeClr val="tx2"/>
              </a:solidFill>
            </a:endParaRPr>
          </a:p>
          <a:p>
            <a:pPr>
              <a:buFont typeface="Symbol" panose="05050102010706020507" pitchFamily="18" charset="2"/>
              <a:buChar char="Þ"/>
            </a:pPr>
            <a:r>
              <a:rPr lang="fr-FR" sz="2000" i="1" dirty="0" err="1">
                <a:solidFill>
                  <a:schemeClr val="tx2"/>
                </a:solidFill>
              </a:rPr>
              <a:t>Increase</a:t>
            </a:r>
            <a:r>
              <a:rPr lang="fr-FR" sz="2000" i="1" dirty="0">
                <a:solidFill>
                  <a:schemeClr val="tx2"/>
                </a:solidFill>
              </a:rPr>
              <a:t> </a:t>
            </a:r>
            <a:r>
              <a:rPr lang="fr-FR" sz="2000" i="1" dirty="0" err="1">
                <a:solidFill>
                  <a:schemeClr val="tx2"/>
                </a:solidFill>
              </a:rPr>
              <a:t>transparency</a:t>
            </a:r>
            <a:endParaRPr lang="fr-FR" sz="2000" i="1" dirty="0">
              <a:solidFill>
                <a:schemeClr val="tx2"/>
              </a:solidFill>
            </a:endParaRPr>
          </a:p>
        </p:txBody>
      </p:sp>
    </p:spTree>
    <p:extLst>
      <p:ext uri="{BB962C8B-B14F-4D97-AF65-F5344CB8AC3E}">
        <p14:creationId xmlns:p14="http://schemas.microsoft.com/office/powerpoint/2010/main" val="4030150830"/>
      </p:ext>
    </p:extLst>
  </p:cSld>
  <p:clrMapOvr>
    <a:overrideClrMapping bg1="lt1" tx1="dk1" bg2="lt2" tx2="dk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DECAAD71-1B6B-49AF-ADB8-1CDCCC062F12}"/>
              </a:ext>
            </a:extLst>
          </p:cNvPr>
          <p:cNvSpPr>
            <a:spLocks noGrp="1"/>
          </p:cNvSpPr>
          <p:nvPr>
            <p:ph type="sldNum" sz="quarter" idx="12"/>
          </p:nvPr>
        </p:nvSpPr>
        <p:spPr/>
        <p:txBody>
          <a:bodyPr/>
          <a:lstStyle/>
          <a:p>
            <a:fld id="{21B3771B-9A50-4AB2-8B01-1C3F3473880A}" type="slidenum">
              <a:rPr lang="fr-FR" smtClean="0"/>
              <a:t>36</a:t>
            </a:fld>
            <a:endParaRPr lang="fr-FR"/>
          </a:p>
        </p:txBody>
      </p:sp>
      <p:sp>
        <p:nvSpPr>
          <p:cNvPr id="6" name="Titre 1">
            <a:extLst>
              <a:ext uri="{FF2B5EF4-FFF2-40B4-BE49-F238E27FC236}">
                <a16:creationId xmlns:a16="http://schemas.microsoft.com/office/drawing/2014/main" id="{E372926D-A608-43A5-B89A-298B7780E57C}"/>
              </a:ext>
            </a:extLst>
          </p:cNvPr>
          <p:cNvSpPr txBox="1">
            <a:spLocks/>
          </p:cNvSpPr>
          <p:nvPr/>
        </p:nvSpPr>
        <p:spPr>
          <a:xfrm>
            <a:off x="438361" y="130537"/>
            <a:ext cx="9833548" cy="8256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600" dirty="0">
                <a:solidFill>
                  <a:schemeClr val="tx2"/>
                </a:solidFill>
              </a:rPr>
              <a:t>Présentation du portail Thémis</a:t>
            </a:r>
          </a:p>
        </p:txBody>
      </p:sp>
      <p:sp>
        <p:nvSpPr>
          <p:cNvPr id="20" name="Titel 1">
            <a:extLst>
              <a:ext uri="{FF2B5EF4-FFF2-40B4-BE49-F238E27FC236}">
                <a16:creationId xmlns:a16="http://schemas.microsoft.com/office/drawing/2014/main" id="{D927899E-598B-4F36-A41A-41557FD86D5B}"/>
              </a:ext>
            </a:extLst>
          </p:cNvPr>
          <p:cNvSpPr>
            <a:spLocks noGrp="1"/>
          </p:cNvSpPr>
          <p:nvPr>
            <p:ph type="title"/>
          </p:nvPr>
        </p:nvSpPr>
        <p:spPr>
          <a:xfrm>
            <a:off x="606912" y="1000183"/>
            <a:ext cx="7364504" cy="441342"/>
          </a:xfrm>
        </p:spPr>
        <p:txBody>
          <a:bodyPr>
            <a:normAutofit/>
          </a:bodyPr>
          <a:lstStyle/>
          <a:p>
            <a:r>
              <a:rPr lang="nl-NL" sz="2400" dirty="0">
                <a:solidFill>
                  <a:schemeClr val="tx2"/>
                </a:solidFill>
                <a:latin typeface="+mn-lt"/>
                <a:ea typeface="+mn-ea"/>
                <a:cs typeface="+mn-cs"/>
              </a:rPr>
              <a:t>Les </a:t>
            </a:r>
            <a:r>
              <a:rPr lang="nl-NL" sz="2400" dirty="0" err="1">
                <a:solidFill>
                  <a:schemeClr val="tx2"/>
                </a:solidFill>
                <a:latin typeface="+mn-lt"/>
                <a:ea typeface="+mn-ea"/>
                <a:cs typeface="+mn-cs"/>
              </a:rPr>
              <a:t>développements</a:t>
            </a:r>
            <a:r>
              <a:rPr lang="nl-NL" sz="2400" dirty="0">
                <a:solidFill>
                  <a:schemeClr val="tx2"/>
                </a:solidFill>
                <a:latin typeface="+mn-lt"/>
                <a:ea typeface="+mn-ea"/>
                <a:cs typeface="+mn-cs"/>
              </a:rPr>
              <a:t> de </a:t>
            </a:r>
            <a:r>
              <a:rPr lang="nl-NL" sz="2400" dirty="0" err="1">
                <a:solidFill>
                  <a:schemeClr val="tx2"/>
                </a:solidFill>
                <a:latin typeface="+mn-lt"/>
                <a:ea typeface="+mn-ea"/>
                <a:cs typeface="+mn-cs"/>
              </a:rPr>
              <a:t>l’outil</a:t>
            </a:r>
            <a:r>
              <a:rPr lang="nl-NL" sz="2400" dirty="0">
                <a:solidFill>
                  <a:schemeClr val="tx2"/>
                </a:solidFill>
                <a:latin typeface="+mn-lt"/>
                <a:ea typeface="+mn-ea"/>
                <a:cs typeface="+mn-cs"/>
              </a:rPr>
              <a:t> </a:t>
            </a:r>
          </a:p>
        </p:txBody>
      </p:sp>
      <p:pic>
        <p:nvPicPr>
          <p:cNvPr id="3" name="Image 2">
            <a:extLst>
              <a:ext uri="{FF2B5EF4-FFF2-40B4-BE49-F238E27FC236}">
                <a16:creationId xmlns:a16="http://schemas.microsoft.com/office/drawing/2014/main" id="{077653CD-FCC9-4716-BAC5-4C381627F724}"/>
              </a:ext>
            </a:extLst>
          </p:cNvPr>
          <p:cNvPicPr>
            <a:picLocks noChangeAspect="1"/>
          </p:cNvPicPr>
          <p:nvPr/>
        </p:nvPicPr>
        <p:blipFill>
          <a:blip r:embed="rId2"/>
          <a:stretch>
            <a:fillRect/>
          </a:stretch>
        </p:blipFill>
        <p:spPr>
          <a:xfrm>
            <a:off x="150608" y="2818504"/>
            <a:ext cx="3459109" cy="2806326"/>
          </a:xfrm>
          <a:prstGeom prst="rect">
            <a:avLst/>
          </a:prstGeom>
        </p:spPr>
      </p:pic>
      <p:pic>
        <p:nvPicPr>
          <p:cNvPr id="8" name="Image 7">
            <a:extLst>
              <a:ext uri="{FF2B5EF4-FFF2-40B4-BE49-F238E27FC236}">
                <a16:creationId xmlns:a16="http://schemas.microsoft.com/office/drawing/2014/main" id="{BD31D240-4BF8-4EC3-8018-E815019B382C}"/>
              </a:ext>
            </a:extLst>
          </p:cNvPr>
          <p:cNvPicPr>
            <a:picLocks noChangeAspect="1"/>
          </p:cNvPicPr>
          <p:nvPr/>
        </p:nvPicPr>
        <p:blipFill>
          <a:blip r:embed="rId3"/>
          <a:stretch>
            <a:fillRect/>
          </a:stretch>
        </p:blipFill>
        <p:spPr>
          <a:xfrm>
            <a:off x="4063031" y="1707067"/>
            <a:ext cx="3671761" cy="5029200"/>
          </a:xfrm>
          <a:prstGeom prst="rect">
            <a:avLst/>
          </a:prstGeom>
        </p:spPr>
      </p:pic>
      <p:pic>
        <p:nvPicPr>
          <p:cNvPr id="11" name="Image 10">
            <a:extLst>
              <a:ext uri="{FF2B5EF4-FFF2-40B4-BE49-F238E27FC236}">
                <a16:creationId xmlns:a16="http://schemas.microsoft.com/office/drawing/2014/main" id="{AB880E16-F530-41E0-99EF-B39F8487CC32}"/>
              </a:ext>
            </a:extLst>
          </p:cNvPr>
          <p:cNvPicPr>
            <a:picLocks noChangeAspect="1"/>
          </p:cNvPicPr>
          <p:nvPr/>
        </p:nvPicPr>
        <p:blipFill>
          <a:blip r:embed="rId4"/>
          <a:stretch>
            <a:fillRect/>
          </a:stretch>
        </p:blipFill>
        <p:spPr>
          <a:xfrm>
            <a:off x="8157286" y="1817092"/>
            <a:ext cx="3780989" cy="5029200"/>
          </a:xfrm>
          <a:prstGeom prst="rect">
            <a:avLst/>
          </a:prstGeom>
        </p:spPr>
      </p:pic>
    </p:spTree>
    <p:extLst>
      <p:ext uri="{BB962C8B-B14F-4D97-AF65-F5344CB8AC3E}">
        <p14:creationId xmlns:p14="http://schemas.microsoft.com/office/powerpoint/2010/main" val="18142906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DECAAD71-1B6B-49AF-ADB8-1CDCCC062F12}"/>
              </a:ext>
            </a:extLst>
          </p:cNvPr>
          <p:cNvSpPr>
            <a:spLocks noGrp="1"/>
          </p:cNvSpPr>
          <p:nvPr>
            <p:ph type="sldNum" sz="quarter" idx="12"/>
          </p:nvPr>
        </p:nvSpPr>
        <p:spPr/>
        <p:txBody>
          <a:bodyPr/>
          <a:lstStyle/>
          <a:p>
            <a:fld id="{21B3771B-9A50-4AB2-8B01-1C3F3473880A}" type="slidenum">
              <a:rPr lang="fr-FR" smtClean="0"/>
              <a:t>37</a:t>
            </a:fld>
            <a:endParaRPr lang="fr-FR"/>
          </a:p>
        </p:txBody>
      </p:sp>
      <p:sp>
        <p:nvSpPr>
          <p:cNvPr id="6" name="Titre 1">
            <a:extLst>
              <a:ext uri="{FF2B5EF4-FFF2-40B4-BE49-F238E27FC236}">
                <a16:creationId xmlns:a16="http://schemas.microsoft.com/office/drawing/2014/main" id="{E372926D-A608-43A5-B89A-298B7780E57C}"/>
              </a:ext>
            </a:extLst>
          </p:cNvPr>
          <p:cNvSpPr txBox="1">
            <a:spLocks/>
          </p:cNvSpPr>
          <p:nvPr/>
        </p:nvSpPr>
        <p:spPr>
          <a:xfrm>
            <a:off x="438361" y="130537"/>
            <a:ext cx="9833548" cy="8256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600" dirty="0" err="1">
                <a:solidFill>
                  <a:schemeClr val="tx2"/>
                </a:solidFill>
              </a:rPr>
              <a:t>Presentation</a:t>
            </a:r>
            <a:r>
              <a:rPr lang="fr-FR" sz="3600" dirty="0">
                <a:solidFill>
                  <a:schemeClr val="tx2"/>
                </a:solidFill>
              </a:rPr>
              <a:t> of the </a:t>
            </a:r>
            <a:r>
              <a:rPr lang="fr-FR" sz="3600" dirty="0" err="1">
                <a:solidFill>
                  <a:schemeClr val="tx2"/>
                </a:solidFill>
              </a:rPr>
              <a:t>Themis</a:t>
            </a:r>
            <a:r>
              <a:rPr lang="fr-FR" sz="3600" dirty="0">
                <a:solidFill>
                  <a:schemeClr val="tx2"/>
                </a:solidFill>
              </a:rPr>
              <a:t> portal</a:t>
            </a:r>
          </a:p>
        </p:txBody>
      </p:sp>
      <p:sp>
        <p:nvSpPr>
          <p:cNvPr id="20" name="Titel 1">
            <a:extLst>
              <a:ext uri="{FF2B5EF4-FFF2-40B4-BE49-F238E27FC236}">
                <a16:creationId xmlns:a16="http://schemas.microsoft.com/office/drawing/2014/main" id="{D927899E-598B-4F36-A41A-41557FD86D5B}"/>
              </a:ext>
            </a:extLst>
          </p:cNvPr>
          <p:cNvSpPr>
            <a:spLocks noGrp="1"/>
          </p:cNvSpPr>
          <p:nvPr>
            <p:ph type="title"/>
          </p:nvPr>
        </p:nvSpPr>
        <p:spPr>
          <a:xfrm>
            <a:off x="606912" y="1000183"/>
            <a:ext cx="7364504" cy="441342"/>
          </a:xfrm>
        </p:spPr>
        <p:txBody>
          <a:bodyPr>
            <a:normAutofit/>
          </a:bodyPr>
          <a:lstStyle/>
          <a:p>
            <a:r>
              <a:rPr lang="nl-NL" sz="2400" dirty="0">
                <a:solidFill>
                  <a:schemeClr val="tx2"/>
                </a:solidFill>
                <a:latin typeface="+mn-lt"/>
                <a:ea typeface="+mn-ea"/>
                <a:cs typeface="+mn-cs"/>
              </a:rPr>
              <a:t>The development of </a:t>
            </a:r>
            <a:r>
              <a:rPr lang="nl-NL" sz="2400" dirty="0" err="1">
                <a:solidFill>
                  <a:schemeClr val="tx2"/>
                </a:solidFill>
                <a:latin typeface="+mn-lt"/>
                <a:ea typeface="+mn-ea"/>
                <a:cs typeface="+mn-cs"/>
              </a:rPr>
              <a:t>the</a:t>
            </a:r>
            <a:r>
              <a:rPr lang="nl-NL" sz="2400" dirty="0">
                <a:solidFill>
                  <a:schemeClr val="tx2"/>
                </a:solidFill>
                <a:latin typeface="+mn-lt"/>
                <a:ea typeface="+mn-ea"/>
                <a:cs typeface="+mn-cs"/>
              </a:rPr>
              <a:t> tool </a:t>
            </a:r>
          </a:p>
        </p:txBody>
      </p:sp>
      <p:pic>
        <p:nvPicPr>
          <p:cNvPr id="3" name="Image 2">
            <a:extLst>
              <a:ext uri="{FF2B5EF4-FFF2-40B4-BE49-F238E27FC236}">
                <a16:creationId xmlns:a16="http://schemas.microsoft.com/office/drawing/2014/main" id="{077653CD-FCC9-4716-BAC5-4C381627F724}"/>
              </a:ext>
            </a:extLst>
          </p:cNvPr>
          <p:cNvPicPr>
            <a:picLocks noChangeAspect="1"/>
          </p:cNvPicPr>
          <p:nvPr/>
        </p:nvPicPr>
        <p:blipFill>
          <a:blip r:embed="rId2"/>
          <a:stretch>
            <a:fillRect/>
          </a:stretch>
        </p:blipFill>
        <p:spPr>
          <a:xfrm>
            <a:off x="150608" y="2818504"/>
            <a:ext cx="3459109" cy="2806326"/>
          </a:xfrm>
          <a:prstGeom prst="rect">
            <a:avLst/>
          </a:prstGeom>
        </p:spPr>
      </p:pic>
      <p:pic>
        <p:nvPicPr>
          <p:cNvPr id="8" name="Image 7">
            <a:extLst>
              <a:ext uri="{FF2B5EF4-FFF2-40B4-BE49-F238E27FC236}">
                <a16:creationId xmlns:a16="http://schemas.microsoft.com/office/drawing/2014/main" id="{BD31D240-4BF8-4EC3-8018-E815019B382C}"/>
              </a:ext>
            </a:extLst>
          </p:cNvPr>
          <p:cNvPicPr>
            <a:picLocks noChangeAspect="1"/>
          </p:cNvPicPr>
          <p:nvPr/>
        </p:nvPicPr>
        <p:blipFill>
          <a:blip r:embed="rId3"/>
          <a:stretch>
            <a:fillRect/>
          </a:stretch>
        </p:blipFill>
        <p:spPr>
          <a:xfrm>
            <a:off x="4063031" y="1707067"/>
            <a:ext cx="3671761" cy="5029200"/>
          </a:xfrm>
          <a:prstGeom prst="rect">
            <a:avLst/>
          </a:prstGeom>
        </p:spPr>
      </p:pic>
      <p:pic>
        <p:nvPicPr>
          <p:cNvPr id="11" name="Image 10">
            <a:extLst>
              <a:ext uri="{FF2B5EF4-FFF2-40B4-BE49-F238E27FC236}">
                <a16:creationId xmlns:a16="http://schemas.microsoft.com/office/drawing/2014/main" id="{AB880E16-F530-41E0-99EF-B39F8487CC32}"/>
              </a:ext>
            </a:extLst>
          </p:cNvPr>
          <p:cNvPicPr>
            <a:picLocks noChangeAspect="1"/>
          </p:cNvPicPr>
          <p:nvPr/>
        </p:nvPicPr>
        <p:blipFill>
          <a:blip r:embed="rId4"/>
          <a:stretch>
            <a:fillRect/>
          </a:stretch>
        </p:blipFill>
        <p:spPr>
          <a:xfrm>
            <a:off x="8157286" y="1817092"/>
            <a:ext cx="3780989" cy="5029200"/>
          </a:xfrm>
          <a:prstGeom prst="rect">
            <a:avLst/>
          </a:prstGeom>
        </p:spPr>
      </p:pic>
    </p:spTree>
    <p:extLst>
      <p:ext uri="{BB962C8B-B14F-4D97-AF65-F5344CB8AC3E}">
        <p14:creationId xmlns:p14="http://schemas.microsoft.com/office/powerpoint/2010/main" val="2025418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DECAAD71-1B6B-49AF-ADB8-1CDCCC062F12}"/>
              </a:ext>
            </a:extLst>
          </p:cNvPr>
          <p:cNvSpPr>
            <a:spLocks noGrp="1"/>
          </p:cNvSpPr>
          <p:nvPr>
            <p:ph type="sldNum" sz="quarter" idx="12"/>
          </p:nvPr>
        </p:nvSpPr>
        <p:spPr/>
        <p:txBody>
          <a:bodyPr/>
          <a:lstStyle/>
          <a:p>
            <a:fld id="{21B3771B-9A50-4AB2-8B01-1C3F3473880A}" type="slidenum">
              <a:rPr lang="fr-FR" smtClean="0"/>
              <a:t>38</a:t>
            </a:fld>
            <a:endParaRPr lang="fr-FR"/>
          </a:p>
        </p:txBody>
      </p:sp>
      <p:sp>
        <p:nvSpPr>
          <p:cNvPr id="6" name="Titre 1">
            <a:extLst>
              <a:ext uri="{FF2B5EF4-FFF2-40B4-BE49-F238E27FC236}">
                <a16:creationId xmlns:a16="http://schemas.microsoft.com/office/drawing/2014/main" id="{E372926D-A608-43A5-B89A-298B7780E57C}"/>
              </a:ext>
            </a:extLst>
          </p:cNvPr>
          <p:cNvSpPr txBox="1">
            <a:spLocks/>
          </p:cNvSpPr>
          <p:nvPr/>
        </p:nvSpPr>
        <p:spPr>
          <a:xfrm>
            <a:off x="933212" y="82529"/>
            <a:ext cx="9833548" cy="8256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600" dirty="0">
                <a:solidFill>
                  <a:schemeClr val="tx2"/>
                </a:solidFill>
              </a:rPr>
              <a:t>Q&amp;A</a:t>
            </a:r>
          </a:p>
        </p:txBody>
      </p:sp>
      <p:pic>
        <p:nvPicPr>
          <p:cNvPr id="9" name="Image 8">
            <a:extLst>
              <a:ext uri="{FF2B5EF4-FFF2-40B4-BE49-F238E27FC236}">
                <a16:creationId xmlns:a16="http://schemas.microsoft.com/office/drawing/2014/main" id="{8D1817B7-2641-453C-A082-5CD2DABB97B4}"/>
              </a:ext>
            </a:extLst>
          </p:cNvPr>
          <p:cNvPicPr>
            <a:picLocks noChangeAspect="1"/>
          </p:cNvPicPr>
          <p:nvPr/>
        </p:nvPicPr>
        <p:blipFill>
          <a:blip r:embed="rId2"/>
          <a:stretch>
            <a:fillRect/>
          </a:stretch>
        </p:blipFill>
        <p:spPr>
          <a:xfrm>
            <a:off x="1811542" y="948201"/>
            <a:ext cx="3468192" cy="5909799"/>
          </a:xfrm>
          <a:prstGeom prst="rect">
            <a:avLst/>
          </a:prstGeom>
        </p:spPr>
      </p:pic>
      <p:pic>
        <p:nvPicPr>
          <p:cNvPr id="12" name="Image 11">
            <a:extLst>
              <a:ext uri="{FF2B5EF4-FFF2-40B4-BE49-F238E27FC236}">
                <a16:creationId xmlns:a16="http://schemas.microsoft.com/office/drawing/2014/main" id="{1835DCC8-5F95-4614-AB3D-054DFFEAEEA4}"/>
              </a:ext>
            </a:extLst>
          </p:cNvPr>
          <p:cNvPicPr>
            <a:picLocks noChangeAspect="1"/>
          </p:cNvPicPr>
          <p:nvPr/>
        </p:nvPicPr>
        <p:blipFill>
          <a:blip r:embed="rId3"/>
          <a:stretch>
            <a:fillRect/>
          </a:stretch>
        </p:blipFill>
        <p:spPr>
          <a:xfrm>
            <a:off x="6836964" y="1023641"/>
            <a:ext cx="3734861" cy="5766855"/>
          </a:xfrm>
          <a:prstGeom prst="rect">
            <a:avLst/>
          </a:prstGeom>
        </p:spPr>
      </p:pic>
    </p:spTree>
    <p:extLst>
      <p:ext uri="{BB962C8B-B14F-4D97-AF65-F5344CB8AC3E}">
        <p14:creationId xmlns:p14="http://schemas.microsoft.com/office/powerpoint/2010/main" val="32201569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DECAAD71-1B6B-49AF-ADB8-1CDCCC062F12}"/>
              </a:ext>
            </a:extLst>
          </p:cNvPr>
          <p:cNvSpPr>
            <a:spLocks noGrp="1"/>
          </p:cNvSpPr>
          <p:nvPr>
            <p:ph type="sldNum" sz="quarter" idx="12"/>
          </p:nvPr>
        </p:nvSpPr>
        <p:spPr/>
        <p:txBody>
          <a:bodyPr/>
          <a:lstStyle/>
          <a:p>
            <a:fld id="{21B3771B-9A50-4AB2-8B01-1C3F3473880A}" type="slidenum">
              <a:rPr lang="fr-FR" smtClean="0"/>
              <a:t>39</a:t>
            </a:fld>
            <a:endParaRPr lang="fr-FR"/>
          </a:p>
        </p:txBody>
      </p:sp>
      <p:sp>
        <p:nvSpPr>
          <p:cNvPr id="6" name="Titre 1">
            <a:extLst>
              <a:ext uri="{FF2B5EF4-FFF2-40B4-BE49-F238E27FC236}">
                <a16:creationId xmlns:a16="http://schemas.microsoft.com/office/drawing/2014/main" id="{E372926D-A608-43A5-B89A-298B7780E57C}"/>
              </a:ext>
            </a:extLst>
          </p:cNvPr>
          <p:cNvSpPr txBox="1">
            <a:spLocks/>
          </p:cNvSpPr>
          <p:nvPr/>
        </p:nvSpPr>
        <p:spPr>
          <a:xfrm>
            <a:off x="817052" y="351471"/>
            <a:ext cx="9833548" cy="825600"/>
          </a:xfrm>
          <a:prstGeom prst="rect">
            <a:avLst/>
          </a:prstGeom>
        </p:spPr>
        <p:txBody>
          <a:bodyPr vert="horz" lIns="91440" tIns="45720" rIns="91440" bIns="45720" rtlCol="0" anchor="b">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600" dirty="0">
                <a:solidFill>
                  <a:schemeClr val="tx2"/>
                </a:solidFill>
              </a:rPr>
              <a:t>Les liens entre l’outil Thémis et la charte environnementale</a:t>
            </a:r>
          </a:p>
        </p:txBody>
      </p:sp>
      <p:pic>
        <p:nvPicPr>
          <p:cNvPr id="7" name="Espace réservé du contenu 7">
            <a:extLst>
              <a:ext uri="{FF2B5EF4-FFF2-40B4-BE49-F238E27FC236}">
                <a16:creationId xmlns:a16="http://schemas.microsoft.com/office/drawing/2014/main" id="{CFE396D5-5335-4F9E-84CB-D2CF4A7FEFB2}"/>
              </a:ext>
            </a:extLst>
          </p:cNvPr>
          <p:cNvPicPr>
            <a:picLocks noGrp="1" noChangeAspect="1"/>
          </p:cNvPicPr>
          <p:nvPr>
            <p:ph idx="1"/>
          </p:nvPr>
        </p:nvPicPr>
        <p:blipFill>
          <a:blip r:embed="rId2"/>
          <a:stretch>
            <a:fillRect/>
          </a:stretch>
        </p:blipFill>
        <p:spPr>
          <a:xfrm>
            <a:off x="341746" y="2037907"/>
            <a:ext cx="5392080" cy="3037792"/>
          </a:xfrm>
          <a:prstGeom prst="rect">
            <a:avLst/>
          </a:prstGeom>
        </p:spPr>
      </p:pic>
      <p:pic>
        <p:nvPicPr>
          <p:cNvPr id="4" name="Image 3">
            <a:extLst>
              <a:ext uri="{FF2B5EF4-FFF2-40B4-BE49-F238E27FC236}">
                <a16:creationId xmlns:a16="http://schemas.microsoft.com/office/drawing/2014/main" id="{3D36171A-81DA-445D-AC68-9C0E34D5B57C}"/>
              </a:ext>
            </a:extLst>
          </p:cNvPr>
          <p:cNvPicPr>
            <a:picLocks noChangeAspect="1"/>
          </p:cNvPicPr>
          <p:nvPr/>
        </p:nvPicPr>
        <p:blipFill>
          <a:blip r:embed="rId3"/>
          <a:stretch>
            <a:fillRect/>
          </a:stretch>
        </p:blipFill>
        <p:spPr>
          <a:xfrm>
            <a:off x="6789196" y="1177071"/>
            <a:ext cx="4229100" cy="5114925"/>
          </a:xfrm>
          <a:prstGeom prst="rect">
            <a:avLst/>
          </a:prstGeom>
        </p:spPr>
      </p:pic>
    </p:spTree>
    <p:extLst>
      <p:ext uri="{BB962C8B-B14F-4D97-AF65-F5344CB8AC3E}">
        <p14:creationId xmlns:p14="http://schemas.microsoft.com/office/powerpoint/2010/main" val="42403356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919536" y="246752"/>
            <a:ext cx="7992888" cy="1470025"/>
          </a:xfrm>
        </p:spPr>
        <p:txBody>
          <a:bodyPr>
            <a:normAutofit/>
          </a:bodyPr>
          <a:lstStyle/>
          <a:p>
            <a:r>
              <a:rPr lang="en-US" dirty="0"/>
              <a:t>Lessons learned </a:t>
            </a:r>
            <a:r>
              <a:rPr lang="en-US" dirty="0" err="1"/>
              <a:t>learned</a:t>
            </a:r>
            <a:r>
              <a:rPr lang="en-US" dirty="0"/>
              <a:t> from the NLs Timber Trade Association</a:t>
            </a:r>
            <a:endParaRPr lang="nl-NL" dirty="0"/>
          </a:p>
        </p:txBody>
      </p:sp>
      <p:sp>
        <p:nvSpPr>
          <p:cNvPr id="3" name="Ondertitel 2"/>
          <p:cNvSpPr>
            <a:spLocks noGrp="1"/>
          </p:cNvSpPr>
          <p:nvPr>
            <p:ph type="subTitle" idx="1"/>
          </p:nvPr>
        </p:nvSpPr>
        <p:spPr>
          <a:xfrm>
            <a:off x="1919536" y="1645103"/>
            <a:ext cx="6400800" cy="459173"/>
          </a:xfrm>
        </p:spPr>
        <p:txBody>
          <a:bodyPr/>
          <a:lstStyle/>
          <a:p>
            <a:r>
              <a:rPr lang="nl-NL" dirty="0"/>
              <a:t>Mark van Benthem, Probos</a:t>
            </a:r>
          </a:p>
        </p:txBody>
      </p:sp>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245" t="4773" r="7008" b="5627"/>
          <a:stretch/>
        </p:blipFill>
        <p:spPr bwMode="auto">
          <a:xfrm>
            <a:off x="1524000" y="2104277"/>
            <a:ext cx="3621033" cy="2392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956" t="15616" r="6945" b="6407"/>
          <a:stretch/>
        </p:blipFill>
        <p:spPr bwMode="auto">
          <a:xfrm>
            <a:off x="6760149" y="2104274"/>
            <a:ext cx="4178065" cy="2392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descr="L:\Marketing &amp; PR\foto's\Prins Bernardsluis Deventer\DSC1746.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406"/>
          <a:stretch/>
        </p:blipFill>
        <p:spPr bwMode="auto">
          <a:xfrm>
            <a:off x="4610926" y="2104276"/>
            <a:ext cx="3240360" cy="2404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kstvak 9"/>
          <p:cNvSpPr txBox="1"/>
          <p:nvPr/>
        </p:nvSpPr>
        <p:spPr>
          <a:xfrm>
            <a:off x="6265332" y="4349732"/>
            <a:ext cx="1584176" cy="184666"/>
          </a:xfrm>
          <a:prstGeom prst="rect">
            <a:avLst/>
          </a:prstGeom>
          <a:noFill/>
        </p:spPr>
        <p:txBody>
          <a:bodyPr wrap="square" rtlCol="0">
            <a:spAutoFit/>
          </a:bodyPr>
          <a:lstStyle/>
          <a:p>
            <a:pPr algn="r"/>
            <a:r>
              <a:rPr lang="nl-NL" sz="600" dirty="0">
                <a:solidFill>
                  <a:schemeClr val="bg1"/>
                </a:solidFill>
                <a:latin typeface="PT Serif" panose="020A0603040505020204" pitchFamily="18" charset="0"/>
              </a:rPr>
              <a:t>Wijma Kampen BV</a:t>
            </a:r>
          </a:p>
        </p:txBody>
      </p:sp>
    </p:spTree>
    <p:extLst>
      <p:ext uri="{BB962C8B-B14F-4D97-AF65-F5344CB8AC3E}">
        <p14:creationId xmlns:p14="http://schemas.microsoft.com/office/powerpoint/2010/main" val="31615465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E6EFE7-292E-264E-969C-A28FE3163A04}"/>
              </a:ext>
            </a:extLst>
          </p:cNvPr>
          <p:cNvSpPr>
            <a:spLocks noGrp="1"/>
          </p:cNvSpPr>
          <p:nvPr>
            <p:ph type="title"/>
          </p:nvPr>
        </p:nvSpPr>
        <p:spPr/>
        <p:txBody>
          <a:bodyPr/>
          <a:lstStyle/>
          <a:p>
            <a:pPr algn="ctr"/>
            <a:r>
              <a:rPr lang="fr-FR" dirty="0">
                <a:solidFill>
                  <a:schemeClr val="accent1"/>
                </a:solidFill>
              </a:rPr>
              <a:t>Merci pour votre attention!</a:t>
            </a:r>
            <a:br>
              <a:rPr lang="fr-FR" dirty="0">
                <a:solidFill>
                  <a:schemeClr val="accent1"/>
                </a:solidFill>
              </a:rPr>
            </a:br>
            <a:r>
              <a:rPr lang="fr-FR" dirty="0" err="1">
                <a:solidFill>
                  <a:schemeClr val="accent1"/>
                </a:solidFill>
              </a:rPr>
              <a:t>Thank</a:t>
            </a:r>
            <a:r>
              <a:rPr lang="fr-FR" dirty="0">
                <a:solidFill>
                  <a:schemeClr val="accent1"/>
                </a:solidFill>
              </a:rPr>
              <a:t> </a:t>
            </a:r>
            <a:r>
              <a:rPr lang="fr-FR" dirty="0" err="1">
                <a:solidFill>
                  <a:schemeClr val="accent1"/>
                </a:solidFill>
              </a:rPr>
              <a:t>you</a:t>
            </a:r>
            <a:r>
              <a:rPr lang="fr-FR" dirty="0">
                <a:solidFill>
                  <a:schemeClr val="accent1"/>
                </a:solidFill>
              </a:rPr>
              <a:t> for tour attention!</a:t>
            </a:r>
          </a:p>
        </p:txBody>
      </p:sp>
      <p:sp>
        <p:nvSpPr>
          <p:cNvPr id="4" name="Espace réservé du pied de page 3">
            <a:extLst>
              <a:ext uri="{FF2B5EF4-FFF2-40B4-BE49-F238E27FC236}">
                <a16:creationId xmlns:a16="http://schemas.microsoft.com/office/drawing/2014/main" id="{7461E68C-F383-7D4E-9170-DF5329AD225D}"/>
              </a:ext>
            </a:extLst>
          </p:cNvPr>
          <p:cNvSpPr>
            <a:spLocks noGrp="1"/>
          </p:cNvSpPr>
          <p:nvPr>
            <p:ph type="ftr" sz="quarter" idx="11"/>
          </p:nvPr>
        </p:nvSpPr>
        <p:spPr/>
        <p:txBody>
          <a:bodyPr/>
          <a:lstStyle/>
          <a:p>
            <a:r>
              <a:rPr lang="fr-FR"/>
              <a:t>Lundi 29 septembre - Atelier Thémis - ATIBT - LCB - PROBOS</a:t>
            </a:r>
          </a:p>
        </p:txBody>
      </p:sp>
      <p:sp>
        <p:nvSpPr>
          <p:cNvPr id="5" name="Espace réservé du numéro de diapositive 4">
            <a:extLst>
              <a:ext uri="{FF2B5EF4-FFF2-40B4-BE49-F238E27FC236}">
                <a16:creationId xmlns:a16="http://schemas.microsoft.com/office/drawing/2014/main" id="{26CF9046-D08C-3642-A39C-58E5A372416E}"/>
              </a:ext>
            </a:extLst>
          </p:cNvPr>
          <p:cNvSpPr>
            <a:spLocks noGrp="1"/>
          </p:cNvSpPr>
          <p:nvPr>
            <p:ph type="sldNum" sz="quarter" idx="12"/>
          </p:nvPr>
        </p:nvSpPr>
        <p:spPr/>
        <p:txBody>
          <a:bodyPr/>
          <a:lstStyle/>
          <a:p>
            <a:fld id="{21B3771B-9A50-4AB2-8B01-1C3F3473880A}" type="slidenum">
              <a:rPr lang="fr-FR" smtClean="0"/>
              <a:t>40</a:t>
            </a:fld>
            <a:endParaRPr lang="fr-FR"/>
          </a:p>
        </p:txBody>
      </p:sp>
      <p:pic>
        <p:nvPicPr>
          <p:cNvPr id="10" name="Image 9">
            <a:extLst>
              <a:ext uri="{FF2B5EF4-FFF2-40B4-BE49-F238E27FC236}">
                <a16:creationId xmlns:a16="http://schemas.microsoft.com/office/drawing/2014/main" id="{E19B77DC-DAC3-7448-B8C7-451CD800E1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6"/>
            <a:ext cx="12192000" cy="8121216"/>
          </a:xfrm>
          <a:prstGeom prst="rect">
            <a:avLst/>
          </a:prstGeom>
        </p:spPr>
      </p:pic>
      <p:sp>
        <p:nvSpPr>
          <p:cNvPr id="16" name="ZoneTexte 15">
            <a:extLst>
              <a:ext uri="{FF2B5EF4-FFF2-40B4-BE49-F238E27FC236}">
                <a16:creationId xmlns:a16="http://schemas.microsoft.com/office/drawing/2014/main" id="{1F54AC45-C9A0-1846-B645-1DF9E0D54CBE}"/>
              </a:ext>
            </a:extLst>
          </p:cNvPr>
          <p:cNvSpPr txBox="1"/>
          <p:nvPr/>
        </p:nvSpPr>
        <p:spPr>
          <a:xfrm>
            <a:off x="0" y="766"/>
            <a:ext cx="7830589" cy="1077218"/>
          </a:xfrm>
          <a:prstGeom prst="rect">
            <a:avLst/>
          </a:prstGeom>
          <a:noFill/>
        </p:spPr>
        <p:txBody>
          <a:bodyPr wrap="square" rtlCol="0">
            <a:spAutoFit/>
          </a:bodyPr>
          <a:lstStyle/>
          <a:p>
            <a:r>
              <a:rPr lang="fr-FR" sz="3000" b="1" dirty="0">
                <a:solidFill>
                  <a:schemeClr val="bg1"/>
                </a:solidFill>
              </a:rPr>
              <a:t>Merci pour votre attention ! </a:t>
            </a:r>
          </a:p>
          <a:p>
            <a:r>
              <a:rPr lang="fr-FR" sz="3000" b="1" dirty="0" err="1">
                <a:solidFill>
                  <a:schemeClr val="bg1"/>
                </a:solidFill>
              </a:rPr>
              <a:t>Thank</a:t>
            </a:r>
            <a:r>
              <a:rPr lang="fr-FR" sz="3000" b="1" dirty="0">
                <a:solidFill>
                  <a:schemeClr val="bg1"/>
                </a:solidFill>
              </a:rPr>
              <a:t> </a:t>
            </a:r>
            <a:r>
              <a:rPr lang="fr-FR" sz="3000" b="1" dirty="0" err="1">
                <a:solidFill>
                  <a:schemeClr val="bg1"/>
                </a:solidFill>
              </a:rPr>
              <a:t>you</a:t>
            </a:r>
            <a:r>
              <a:rPr lang="fr-FR" sz="3000" b="1" dirty="0">
                <a:solidFill>
                  <a:schemeClr val="bg1"/>
                </a:solidFill>
              </a:rPr>
              <a:t> for </a:t>
            </a:r>
            <a:r>
              <a:rPr lang="fr-FR" sz="3000" b="1" dirty="0" err="1">
                <a:solidFill>
                  <a:schemeClr val="bg1"/>
                </a:solidFill>
              </a:rPr>
              <a:t>your</a:t>
            </a:r>
            <a:r>
              <a:rPr lang="fr-FR" sz="3000" b="1" dirty="0">
                <a:solidFill>
                  <a:schemeClr val="bg1"/>
                </a:solidFill>
              </a:rPr>
              <a:t> attention</a:t>
            </a:r>
            <a:r>
              <a:rPr lang="fr-FR" sz="3200" b="1" dirty="0">
                <a:solidFill>
                  <a:schemeClr val="bg1"/>
                </a:solidFill>
              </a:rPr>
              <a:t>!</a:t>
            </a:r>
          </a:p>
        </p:txBody>
      </p:sp>
    </p:spTree>
    <p:extLst>
      <p:ext uri="{BB962C8B-B14F-4D97-AF65-F5344CB8AC3E}">
        <p14:creationId xmlns:p14="http://schemas.microsoft.com/office/powerpoint/2010/main" val="276091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21 Reasons to Use Wood</a:t>
            </a:r>
            <a:endParaRPr lang="nl-NL" dirty="0"/>
          </a:p>
        </p:txBody>
      </p:sp>
      <p:sp>
        <p:nvSpPr>
          <p:cNvPr id="3" name="Tijdelijke aanduiding voor inhoud 2"/>
          <p:cNvSpPr>
            <a:spLocks noGrp="1"/>
          </p:cNvSpPr>
          <p:nvPr>
            <p:ph idx="1"/>
          </p:nvPr>
        </p:nvSpPr>
        <p:spPr/>
        <p:txBody>
          <a:bodyPr>
            <a:normAutofit/>
          </a:bodyPr>
          <a:lstStyle/>
          <a:p>
            <a:pPr marL="0" indent="0">
              <a:buNone/>
            </a:pPr>
            <a:r>
              <a:rPr lang="nl-NL" sz="1800" dirty="0" err="1"/>
              <a:t>Sustainable</a:t>
            </a:r>
            <a:r>
              <a:rPr lang="nl-NL" sz="1800" dirty="0"/>
              <a:t> / </a:t>
            </a:r>
            <a:r>
              <a:rPr lang="nl-NL" sz="2400" dirty="0"/>
              <a:t>Speed of </a:t>
            </a:r>
            <a:r>
              <a:rPr lang="nl-NL" sz="2400" dirty="0" err="1"/>
              <a:t>construction</a:t>
            </a:r>
            <a:r>
              <a:rPr lang="nl-NL" sz="1800" dirty="0"/>
              <a:t>  / </a:t>
            </a:r>
            <a:r>
              <a:rPr lang="nl-NL" sz="1800" dirty="0" err="1"/>
              <a:t>Precise</a:t>
            </a:r>
            <a:r>
              <a:rPr lang="nl-NL" sz="1800" dirty="0"/>
              <a:t> / </a:t>
            </a:r>
            <a:r>
              <a:rPr lang="nl-NL" sz="1800" dirty="0" err="1"/>
              <a:t>Quality</a:t>
            </a:r>
            <a:r>
              <a:rPr lang="nl-NL" sz="1800" dirty="0"/>
              <a:t> Control / </a:t>
            </a:r>
            <a:r>
              <a:rPr lang="nl-NL" sz="2400" dirty="0" err="1"/>
              <a:t>Lighter</a:t>
            </a:r>
            <a:r>
              <a:rPr lang="nl-NL" sz="2400" dirty="0"/>
              <a:t> </a:t>
            </a:r>
            <a:r>
              <a:rPr lang="nl-NL" sz="1800" dirty="0" err="1"/>
              <a:t>than</a:t>
            </a:r>
            <a:r>
              <a:rPr lang="nl-NL" sz="1800" dirty="0"/>
              <a:t> </a:t>
            </a:r>
            <a:r>
              <a:rPr lang="nl-NL" sz="1800" dirty="0" err="1"/>
              <a:t>masonry</a:t>
            </a:r>
            <a:r>
              <a:rPr lang="nl-NL" sz="1800" dirty="0"/>
              <a:t> - concrete / Transportable - </a:t>
            </a:r>
            <a:r>
              <a:rPr lang="nl-NL" sz="1800" dirty="0" err="1"/>
              <a:t>storable</a:t>
            </a:r>
            <a:r>
              <a:rPr lang="nl-NL" sz="1800" dirty="0"/>
              <a:t>  / </a:t>
            </a:r>
            <a:r>
              <a:rPr lang="nl-NL" sz="1800" dirty="0" err="1"/>
              <a:t>Continuous</a:t>
            </a:r>
            <a:r>
              <a:rPr lang="nl-NL" sz="1800" dirty="0"/>
              <a:t> </a:t>
            </a:r>
            <a:r>
              <a:rPr lang="nl-NL" sz="1800" dirty="0" err="1"/>
              <a:t>work</a:t>
            </a:r>
            <a:r>
              <a:rPr lang="nl-NL" sz="1800" dirty="0"/>
              <a:t> </a:t>
            </a:r>
            <a:r>
              <a:rPr lang="nl-NL" sz="1800" dirty="0" err="1"/>
              <a:t>patterns</a:t>
            </a:r>
            <a:r>
              <a:rPr lang="nl-NL" sz="1800" dirty="0"/>
              <a:t> / </a:t>
            </a:r>
            <a:r>
              <a:rPr lang="nl-NL" sz="1800" dirty="0" err="1"/>
              <a:t>Mass</a:t>
            </a:r>
            <a:r>
              <a:rPr lang="nl-NL" sz="1800" dirty="0"/>
              <a:t> </a:t>
            </a:r>
            <a:r>
              <a:rPr lang="nl-NL" sz="1800" dirty="0" err="1"/>
              <a:t>not</a:t>
            </a:r>
            <a:r>
              <a:rPr lang="nl-NL" sz="1800" dirty="0"/>
              <a:t> frame / </a:t>
            </a:r>
            <a:r>
              <a:rPr lang="nl-NL" sz="2400" dirty="0"/>
              <a:t>Dry, clean, non-</a:t>
            </a:r>
            <a:r>
              <a:rPr lang="nl-NL" sz="2400" dirty="0" err="1"/>
              <a:t>toxic</a:t>
            </a:r>
            <a:r>
              <a:rPr lang="nl-NL" sz="1800" dirty="0"/>
              <a:t>  / Simple site procedures / </a:t>
            </a:r>
            <a:r>
              <a:rPr lang="nl-NL" sz="2400" dirty="0" err="1"/>
              <a:t>Good</a:t>
            </a:r>
            <a:r>
              <a:rPr lang="nl-NL" sz="2400" dirty="0"/>
              <a:t> in a </a:t>
            </a:r>
            <a:r>
              <a:rPr lang="nl-NL" sz="2400" dirty="0" err="1"/>
              <a:t>fire</a:t>
            </a:r>
            <a:r>
              <a:rPr lang="nl-NL" sz="1800" dirty="0"/>
              <a:t> / </a:t>
            </a:r>
            <a:r>
              <a:rPr lang="en-US" sz="2400" dirty="0"/>
              <a:t>Flexible</a:t>
            </a:r>
            <a:r>
              <a:rPr lang="en-US" sz="1800" dirty="0"/>
              <a:t> - easily changed on site / </a:t>
            </a:r>
            <a:r>
              <a:rPr lang="nl-NL" sz="1800" dirty="0"/>
              <a:t>Services </a:t>
            </a:r>
            <a:r>
              <a:rPr lang="nl-NL" sz="1800" dirty="0" err="1"/>
              <a:t>integrated</a:t>
            </a:r>
            <a:r>
              <a:rPr lang="nl-NL" sz="1800" dirty="0"/>
              <a:t> </a:t>
            </a:r>
            <a:r>
              <a:rPr lang="nl-NL" sz="1800" dirty="0" err="1"/>
              <a:t>offsite</a:t>
            </a:r>
            <a:r>
              <a:rPr lang="nl-NL" sz="1800" dirty="0"/>
              <a:t> / </a:t>
            </a:r>
            <a:r>
              <a:rPr lang="en-US" sz="1800" dirty="0"/>
              <a:t>Structure can be the finish / Strong and durable but </a:t>
            </a:r>
            <a:r>
              <a:rPr lang="en-US" sz="2400" dirty="0"/>
              <a:t>can be </a:t>
            </a:r>
            <a:r>
              <a:rPr lang="nl-NL" sz="2400" dirty="0" err="1"/>
              <a:t>replaced</a:t>
            </a:r>
            <a:r>
              <a:rPr lang="nl-NL" sz="2400" dirty="0"/>
              <a:t> </a:t>
            </a:r>
            <a:r>
              <a:rPr lang="nl-NL" sz="2400" dirty="0" err="1"/>
              <a:t>if</a:t>
            </a:r>
            <a:r>
              <a:rPr lang="nl-NL" sz="2400" dirty="0"/>
              <a:t> </a:t>
            </a:r>
            <a:r>
              <a:rPr lang="nl-NL" sz="2400" dirty="0" err="1"/>
              <a:t>damaged</a:t>
            </a:r>
            <a:r>
              <a:rPr lang="nl-NL" sz="1800" dirty="0"/>
              <a:t> / </a:t>
            </a:r>
            <a:r>
              <a:rPr lang="nl-NL" sz="2400" dirty="0"/>
              <a:t>Warm - </a:t>
            </a:r>
            <a:r>
              <a:rPr lang="nl-NL" sz="2400" dirty="0" err="1"/>
              <a:t>own</a:t>
            </a:r>
            <a:r>
              <a:rPr lang="nl-NL" sz="2400" dirty="0"/>
              <a:t> </a:t>
            </a:r>
            <a:r>
              <a:rPr lang="nl-NL" sz="2400" dirty="0" err="1"/>
              <a:t>thermal</a:t>
            </a:r>
            <a:r>
              <a:rPr lang="nl-NL" sz="2400" dirty="0"/>
              <a:t> </a:t>
            </a:r>
            <a:r>
              <a:rPr lang="nl-NL" sz="2400" dirty="0" err="1"/>
              <a:t>properties</a:t>
            </a:r>
            <a:r>
              <a:rPr lang="nl-NL" sz="1800" dirty="0"/>
              <a:t> means </a:t>
            </a:r>
            <a:r>
              <a:rPr lang="nl-NL" sz="1800" dirty="0" err="1"/>
              <a:t>less</a:t>
            </a:r>
            <a:r>
              <a:rPr lang="nl-NL" sz="1800" dirty="0"/>
              <a:t> </a:t>
            </a:r>
            <a:r>
              <a:rPr lang="nl-NL" sz="1800" dirty="0" err="1"/>
              <a:t>insulation</a:t>
            </a:r>
            <a:r>
              <a:rPr lang="nl-NL" sz="1800" dirty="0"/>
              <a:t> / </a:t>
            </a:r>
            <a:r>
              <a:rPr lang="nl-NL" sz="1800" dirty="0" err="1"/>
              <a:t>Interesting</a:t>
            </a:r>
            <a:r>
              <a:rPr lang="nl-NL" sz="1800" dirty="0"/>
              <a:t> </a:t>
            </a:r>
            <a:r>
              <a:rPr lang="nl-NL" sz="1800" dirty="0" err="1"/>
              <a:t>tactile</a:t>
            </a:r>
            <a:r>
              <a:rPr lang="nl-NL" sz="1800" dirty="0"/>
              <a:t>-flat </a:t>
            </a:r>
            <a:r>
              <a:rPr lang="nl-NL" sz="1800" dirty="0" err="1"/>
              <a:t>surfaces</a:t>
            </a:r>
            <a:r>
              <a:rPr lang="nl-NL" sz="1800" dirty="0"/>
              <a:t> / </a:t>
            </a:r>
            <a:r>
              <a:rPr lang="en-US" sz="2400" dirty="0"/>
              <a:t>Safe - non allergic &amp; healthy to </a:t>
            </a:r>
            <a:r>
              <a:rPr lang="nl-NL" sz="2400" dirty="0" err="1"/>
              <a:t>inhabit</a:t>
            </a:r>
            <a:r>
              <a:rPr lang="nl-NL" sz="1800" dirty="0"/>
              <a:t> / </a:t>
            </a:r>
            <a:r>
              <a:rPr lang="nl-NL" sz="1800" dirty="0" err="1"/>
              <a:t>Color</a:t>
            </a:r>
            <a:r>
              <a:rPr lang="nl-NL" sz="1800" dirty="0"/>
              <a:t> - </a:t>
            </a:r>
            <a:r>
              <a:rPr lang="nl-NL" sz="1800" dirty="0" err="1"/>
              <a:t>intrinsic</a:t>
            </a:r>
            <a:r>
              <a:rPr lang="nl-NL" sz="1800" dirty="0"/>
              <a:t> </a:t>
            </a:r>
            <a:r>
              <a:rPr lang="nl-NL" sz="1800" dirty="0" err="1"/>
              <a:t>colours</a:t>
            </a:r>
            <a:r>
              <a:rPr lang="nl-NL" sz="1800" dirty="0"/>
              <a:t>, </a:t>
            </a:r>
            <a:r>
              <a:rPr lang="nl-NL" sz="1800" dirty="0" err="1"/>
              <a:t>changed</a:t>
            </a:r>
            <a:r>
              <a:rPr lang="nl-NL" sz="1800" dirty="0"/>
              <a:t> </a:t>
            </a:r>
            <a:r>
              <a:rPr lang="nl-NL" sz="1800" dirty="0" err="1"/>
              <a:t>simply</a:t>
            </a:r>
            <a:r>
              <a:rPr lang="nl-NL" sz="1800" dirty="0"/>
              <a:t> / Compatible </a:t>
            </a:r>
            <a:r>
              <a:rPr lang="nl-NL" sz="1800" dirty="0" err="1"/>
              <a:t>with</a:t>
            </a:r>
            <a:r>
              <a:rPr lang="nl-NL" sz="1800" dirty="0"/>
              <a:t> </a:t>
            </a:r>
            <a:r>
              <a:rPr lang="nl-NL" sz="1800" dirty="0" err="1"/>
              <a:t>other</a:t>
            </a:r>
            <a:r>
              <a:rPr lang="nl-NL" sz="1800" dirty="0"/>
              <a:t> </a:t>
            </a:r>
            <a:r>
              <a:rPr lang="nl-NL" sz="1800" dirty="0" err="1"/>
              <a:t>materials</a:t>
            </a:r>
            <a:r>
              <a:rPr lang="nl-NL" sz="1800" dirty="0"/>
              <a:t> / </a:t>
            </a:r>
            <a:r>
              <a:rPr lang="en-US" sz="2400" dirty="0"/>
              <a:t>Has aura, smells great, embodies qualities of scale and time</a:t>
            </a:r>
          </a:p>
          <a:p>
            <a:pPr marL="0" indent="0" algn="r">
              <a:buNone/>
            </a:pPr>
            <a:r>
              <a:rPr lang="nl-NL" sz="2400" dirty="0" err="1"/>
              <a:t>Alex</a:t>
            </a:r>
            <a:r>
              <a:rPr lang="nl-NL" sz="2400" dirty="0"/>
              <a:t> de Rijke, Director of </a:t>
            </a:r>
            <a:r>
              <a:rPr lang="nl-NL" sz="2400" dirty="0" err="1"/>
              <a:t>dRMM</a:t>
            </a:r>
            <a:endParaRPr lang="en-US" sz="2400" dirty="0"/>
          </a:p>
        </p:txBody>
      </p:sp>
    </p:spTree>
    <p:extLst>
      <p:ext uri="{BB962C8B-B14F-4D97-AF65-F5344CB8AC3E}">
        <p14:creationId xmlns:p14="http://schemas.microsoft.com/office/powerpoint/2010/main" val="38591763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Ode </a:t>
            </a:r>
            <a:r>
              <a:rPr lang="nl-NL" dirty="0" err="1"/>
              <a:t>to</a:t>
            </a:r>
            <a:r>
              <a:rPr lang="nl-NL" dirty="0"/>
              <a:t> </a:t>
            </a:r>
            <a:r>
              <a:rPr lang="nl-NL" dirty="0" err="1"/>
              <a:t>wood</a:t>
            </a:r>
            <a:endParaRPr lang="nl-NL" dirty="0"/>
          </a:p>
        </p:txBody>
      </p:sp>
      <p:sp>
        <p:nvSpPr>
          <p:cNvPr id="3" name="Tijdelijke aanduiding voor inhoud 2"/>
          <p:cNvSpPr>
            <a:spLocks noGrp="1"/>
          </p:cNvSpPr>
          <p:nvPr>
            <p:ph idx="1"/>
          </p:nvPr>
        </p:nvSpPr>
        <p:spPr/>
        <p:txBody>
          <a:bodyPr/>
          <a:lstStyle/>
          <a:p>
            <a:endParaRPr lang="nl-NL" dirty="0"/>
          </a:p>
        </p:txBody>
      </p:sp>
      <p:pic>
        <p:nvPicPr>
          <p:cNvPr id="1027" name="Picture 3" descr="F:\Presentaties\Foto´s\Azobé - Brugdek - Harderwijk - 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536" y="1340768"/>
            <a:ext cx="8496944" cy="4497406"/>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p:cNvSpPr txBox="1"/>
          <p:nvPr/>
        </p:nvSpPr>
        <p:spPr>
          <a:xfrm>
            <a:off x="8832304" y="5591953"/>
            <a:ext cx="1584176" cy="184666"/>
          </a:xfrm>
          <a:prstGeom prst="rect">
            <a:avLst/>
          </a:prstGeom>
          <a:noFill/>
        </p:spPr>
        <p:txBody>
          <a:bodyPr wrap="square" rtlCol="0">
            <a:spAutoFit/>
          </a:bodyPr>
          <a:lstStyle/>
          <a:p>
            <a:pPr algn="r"/>
            <a:r>
              <a:rPr lang="nl-NL" sz="600" dirty="0">
                <a:solidFill>
                  <a:schemeClr val="bg1"/>
                </a:solidFill>
                <a:latin typeface="PT Serif" panose="020A0603040505020204" pitchFamily="18" charset="0"/>
              </a:rPr>
              <a:t>Wijma Kampen BV</a:t>
            </a:r>
          </a:p>
        </p:txBody>
      </p:sp>
    </p:spTree>
    <p:extLst>
      <p:ext uri="{BB962C8B-B14F-4D97-AF65-F5344CB8AC3E}">
        <p14:creationId xmlns:p14="http://schemas.microsoft.com/office/powerpoint/2010/main" val="123717262"/>
      </p:ext>
    </p:extLst>
  </p:cSld>
  <p:clrMapOvr>
    <a:masterClrMapping/>
  </p:clrMapOvr>
  <mc:AlternateContent xmlns:mc="http://schemas.openxmlformats.org/markup-compatibility/2006" xmlns:p14="http://schemas.microsoft.com/office/powerpoint/2010/main">
    <mc:Choice Requires="p14">
      <p:transition spd="med" p14:dur="700" advClick="0" advTm="3000">
        <p:fade/>
      </p:transition>
    </mc:Choice>
    <mc:Fallback xmlns="">
      <p:transition spd="med" advClick="0" advTm="3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dirty="0"/>
          </a:p>
        </p:txBody>
      </p:sp>
      <p:sp>
        <p:nvSpPr>
          <p:cNvPr id="3" name="Tijdelijke aanduiding voor inhoud 2"/>
          <p:cNvSpPr>
            <a:spLocks noGrp="1"/>
          </p:cNvSpPr>
          <p:nvPr>
            <p:ph idx="1"/>
          </p:nvPr>
        </p:nvSpPr>
        <p:spPr/>
        <p:txBody>
          <a:bodyPr/>
          <a:lstStyle/>
          <a:p>
            <a:endParaRPr lang="nl-NL" dirty="0"/>
          </a:p>
        </p:txBody>
      </p:sp>
      <p:pic>
        <p:nvPicPr>
          <p:cNvPr id="2052" name="Picture 4" descr="F:\Presentaties\Foto´s\Azobé - Brugdek - Harderwijk - 03 [Desktop Resoluti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1544" y="513679"/>
            <a:ext cx="8208912" cy="5638867"/>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p:cNvSpPr txBox="1"/>
          <p:nvPr/>
        </p:nvSpPr>
        <p:spPr>
          <a:xfrm>
            <a:off x="8616280" y="5937101"/>
            <a:ext cx="1584176" cy="184666"/>
          </a:xfrm>
          <a:prstGeom prst="rect">
            <a:avLst/>
          </a:prstGeom>
          <a:noFill/>
        </p:spPr>
        <p:txBody>
          <a:bodyPr wrap="square" rtlCol="0">
            <a:spAutoFit/>
          </a:bodyPr>
          <a:lstStyle/>
          <a:p>
            <a:pPr algn="r"/>
            <a:r>
              <a:rPr lang="nl-NL" sz="600" dirty="0">
                <a:solidFill>
                  <a:schemeClr val="bg1"/>
                </a:solidFill>
                <a:latin typeface="PT Serif" panose="020A0603040505020204" pitchFamily="18" charset="0"/>
              </a:rPr>
              <a:t>Wijma Kampen BV</a:t>
            </a:r>
          </a:p>
        </p:txBody>
      </p:sp>
    </p:spTree>
    <p:extLst>
      <p:ext uri="{BB962C8B-B14F-4D97-AF65-F5344CB8AC3E}">
        <p14:creationId xmlns:p14="http://schemas.microsoft.com/office/powerpoint/2010/main" val="3039010102"/>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p:txBody>
          <a:bodyPr/>
          <a:lstStyle/>
          <a:p>
            <a:endParaRPr lang="nl-NL"/>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415" t="6764" r="2195" b="11545"/>
          <a:stretch/>
        </p:blipFill>
        <p:spPr bwMode="auto">
          <a:xfrm>
            <a:off x="1900064" y="908720"/>
            <a:ext cx="8357132" cy="4520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kstvak 4"/>
          <p:cNvSpPr txBox="1"/>
          <p:nvPr/>
        </p:nvSpPr>
        <p:spPr>
          <a:xfrm>
            <a:off x="8673020" y="5234251"/>
            <a:ext cx="1584176" cy="184666"/>
          </a:xfrm>
          <a:prstGeom prst="rect">
            <a:avLst/>
          </a:prstGeom>
          <a:noFill/>
        </p:spPr>
        <p:txBody>
          <a:bodyPr wrap="square" rtlCol="0">
            <a:spAutoFit/>
          </a:bodyPr>
          <a:lstStyle/>
          <a:p>
            <a:pPr algn="r"/>
            <a:r>
              <a:rPr lang="nl-NL" sz="600" dirty="0">
                <a:solidFill>
                  <a:schemeClr val="bg1"/>
                </a:solidFill>
                <a:latin typeface="PT Serif" panose="020A0603040505020204" pitchFamily="18" charset="0"/>
              </a:rPr>
              <a:t>Wijma Kampen BV</a:t>
            </a:r>
          </a:p>
        </p:txBody>
      </p:sp>
    </p:spTree>
    <p:extLst>
      <p:ext uri="{BB962C8B-B14F-4D97-AF65-F5344CB8AC3E}">
        <p14:creationId xmlns:p14="http://schemas.microsoft.com/office/powerpoint/2010/main" val="3380369363"/>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p:txBody>
          <a:bodyPr/>
          <a:lstStyle/>
          <a:p>
            <a:endParaRPr lang="nl-NL"/>
          </a:p>
        </p:txBody>
      </p:sp>
      <p:pic>
        <p:nvPicPr>
          <p:cNvPr id="5122" name="Picture 2" descr="F:\Presentaties\Foto´s\Guariuba - Gevelbekleding en balustraden - De Villa Apeldoorn - 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1545" y="692696"/>
            <a:ext cx="8150475" cy="5406058"/>
          </a:xfrm>
          <a:prstGeom prst="rect">
            <a:avLst/>
          </a:prstGeom>
          <a:noFill/>
          <a:extLst>
            <a:ext uri="{909E8E84-426E-40DD-AFC4-6F175D3DCCD1}">
              <a14:hiddenFill xmlns:a14="http://schemas.microsoft.com/office/drawing/2010/main">
                <a:solidFill>
                  <a:srgbClr val="FFFFFF"/>
                </a:solidFill>
              </a14:hiddenFill>
            </a:ext>
          </a:extLst>
        </p:spPr>
      </p:pic>
      <p:sp>
        <p:nvSpPr>
          <p:cNvPr id="5" name="Tekstvak 4"/>
          <p:cNvSpPr txBox="1"/>
          <p:nvPr/>
        </p:nvSpPr>
        <p:spPr>
          <a:xfrm>
            <a:off x="8557843" y="5914088"/>
            <a:ext cx="1584176" cy="184666"/>
          </a:xfrm>
          <a:prstGeom prst="rect">
            <a:avLst/>
          </a:prstGeom>
          <a:noFill/>
        </p:spPr>
        <p:txBody>
          <a:bodyPr wrap="square" rtlCol="0">
            <a:spAutoFit/>
          </a:bodyPr>
          <a:lstStyle/>
          <a:p>
            <a:pPr algn="r"/>
            <a:r>
              <a:rPr lang="nl-NL" sz="600" dirty="0">
                <a:solidFill>
                  <a:schemeClr val="bg1"/>
                </a:solidFill>
                <a:latin typeface="PT Serif" panose="020A0603040505020204" pitchFamily="18" charset="0"/>
              </a:rPr>
              <a:t>Van den Berg Hardhout BV</a:t>
            </a:r>
          </a:p>
        </p:txBody>
      </p:sp>
    </p:spTree>
    <p:extLst>
      <p:ext uri="{BB962C8B-B14F-4D97-AF65-F5344CB8AC3E}">
        <p14:creationId xmlns:p14="http://schemas.microsoft.com/office/powerpoint/2010/main" val="1745212437"/>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279</TotalTime>
  <Words>1341</Words>
  <Application>Microsoft Macintosh PowerPoint</Application>
  <PresentationFormat>Grand écran</PresentationFormat>
  <Paragraphs>186</Paragraphs>
  <Slides>40</Slides>
  <Notes>8</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40</vt:i4>
      </vt:variant>
    </vt:vector>
  </HeadingPairs>
  <TitlesOfParts>
    <vt:vector size="46" baseType="lpstr">
      <vt:lpstr>Arial</vt:lpstr>
      <vt:lpstr>Calibri</vt:lpstr>
      <vt:lpstr>Calibri Light</vt:lpstr>
      <vt:lpstr>PT Serif</vt:lpstr>
      <vt:lpstr>Symbol</vt:lpstr>
      <vt:lpstr>Thème Office</vt:lpstr>
      <vt:lpstr>Atelier sur l’outil « Thémis »  Workshop on the tool « Themis »</vt:lpstr>
      <vt:lpstr>Ordre du jour / Agenda</vt:lpstr>
      <vt:lpstr>Retour d’expérience du suivi des approvisionnements de la fédération néerlandaise </vt:lpstr>
      <vt:lpstr>Lessons learned learned from the NLs Timber Trade Association</vt:lpstr>
      <vt:lpstr>21 Reasons to Use Wood</vt:lpstr>
      <vt:lpstr>Ode to wood</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21 Reasons to Use Wood</vt:lpstr>
      <vt:lpstr>Increasingly scientific proof</vt:lpstr>
      <vt:lpstr>“Isn’t all wood sustainable?”</vt:lpstr>
      <vt:lpstr>Présentation PowerPoint</vt:lpstr>
      <vt:lpstr>NTTA response (I)</vt:lpstr>
      <vt:lpstr>NTTA response (II)</vt:lpstr>
      <vt:lpstr>NTTA response (II)</vt:lpstr>
      <vt:lpstr>Présentation PowerPoint</vt:lpstr>
      <vt:lpstr>NTTA response (III)</vt:lpstr>
      <vt:lpstr>NTTA response (IV)</vt:lpstr>
      <vt:lpstr>Présentation PowerPoint</vt:lpstr>
      <vt:lpstr>Many plans; results?</vt:lpstr>
      <vt:lpstr>Nice, but what is in it for me?</vt:lpstr>
      <vt:lpstr>NTTA 21st century:  Century of wood</vt:lpstr>
      <vt:lpstr>NTTA 21st century:  Century of wood</vt:lpstr>
      <vt:lpstr>Présentation PowerPoint</vt:lpstr>
      <vt:lpstr>Monitoring crucial to support  positive messaging</vt:lpstr>
      <vt:lpstr>Thank you! Questions?</vt:lpstr>
      <vt:lpstr>Présentation PowerPoint</vt:lpstr>
      <vt:lpstr>Présentation PowerPoint</vt:lpstr>
      <vt:lpstr>Pourquoi collecter des données?</vt:lpstr>
      <vt:lpstr>Why collect data?</vt:lpstr>
      <vt:lpstr>Les développements de l’outil </vt:lpstr>
      <vt:lpstr>The development of the tool </vt:lpstr>
      <vt:lpstr>Présentation PowerPoint</vt:lpstr>
      <vt:lpstr>Présentation PowerPoint</vt:lpstr>
      <vt:lpstr>Merci pour votre attention! Thank you for tour attention!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Atelier sur l’outil « thémis » </dc:title>
  <dc:creator>Commerce Bois</dc:creator>
  <cp:lastModifiedBy>Josépha COACHE</cp:lastModifiedBy>
  <cp:revision>57</cp:revision>
  <dcterms:created xsi:type="dcterms:W3CDTF">2021-09-22T13:32:56Z</dcterms:created>
  <dcterms:modified xsi:type="dcterms:W3CDTF">2022-02-23T14:30:02Z</dcterms:modified>
</cp:coreProperties>
</file>