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1433" r:id="rId2"/>
    <p:sldId id="2282" r:id="rId3"/>
    <p:sldId id="303" r:id="rId4"/>
    <p:sldId id="367" r:id="rId5"/>
    <p:sldId id="257" r:id="rId6"/>
    <p:sldId id="2285" r:id="rId7"/>
    <p:sldId id="2277" r:id="rId8"/>
    <p:sldId id="2267" r:id="rId9"/>
    <p:sldId id="2271" r:id="rId10"/>
    <p:sldId id="22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bster Wickham" initials="W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5F7F"/>
    <a:srgbClr val="4F607F"/>
    <a:srgbClr val="4F5F7D"/>
    <a:srgbClr val="4E607F"/>
    <a:srgbClr val="4F5F80"/>
    <a:srgbClr val="4E5F7E"/>
    <a:srgbClr val="4E5A73"/>
    <a:srgbClr val="E0E5F2"/>
    <a:srgbClr val="89C5D0"/>
    <a:srgbClr val="7AA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3" autoAdjust="0"/>
    <p:restoredTop sz="95000" autoAdjust="0"/>
  </p:normalViewPr>
  <p:slideViewPr>
    <p:cSldViewPr snapToGrid="0" snapToObjects="1">
      <p:cViewPr varScale="1">
        <p:scale>
          <a:sx n="106" d="100"/>
          <a:sy n="106" d="100"/>
        </p:scale>
        <p:origin x="468" y="102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486F25-7B1C-41DC-9EEE-A0C2530049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F708DA-1F1D-42C6-8BE4-50A1373B3C66}">
      <dgm:prSet/>
      <dgm:spPr>
        <a:solidFill>
          <a:srgbClr val="687899"/>
        </a:solidFill>
      </dgm:spPr>
      <dgm:t>
        <a:bodyPr/>
        <a:lstStyle/>
        <a:p>
          <a:r>
            <a:rPr lang="en-GB" b="1" dirty="0"/>
            <a:t>Regular analysis of satellites and other contextual data precisely quantifies deforestation risk at county level</a:t>
          </a:r>
          <a:endParaRPr lang="en-US" b="1" dirty="0"/>
        </a:p>
      </dgm:t>
    </dgm:pt>
    <dgm:pt modelId="{BC55C247-63B5-4EF5-965F-21BF798FF636}" type="parTrans" cxnId="{3944880A-A318-41C8-8607-0F8E6CA66AD0}">
      <dgm:prSet/>
      <dgm:spPr/>
      <dgm:t>
        <a:bodyPr/>
        <a:lstStyle/>
        <a:p>
          <a:endParaRPr lang="en-US" b="1"/>
        </a:p>
      </dgm:t>
    </dgm:pt>
    <dgm:pt modelId="{4540FB0A-B1ED-4184-9F0C-C0DC5CABC009}" type="sibTrans" cxnId="{3944880A-A318-41C8-8607-0F8E6CA66AD0}">
      <dgm:prSet/>
      <dgm:spPr/>
      <dgm:t>
        <a:bodyPr/>
        <a:lstStyle/>
        <a:p>
          <a:endParaRPr lang="en-US" b="1"/>
        </a:p>
      </dgm:t>
    </dgm:pt>
    <dgm:pt modelId="{999B42B9-476D-4334-BA52-5C8B5CEBAD69}">
      <dgm:prSet/>
      <dgm:spPr>
        <a:solidFill>
          <a:srgbClr val="687899"/>
        </a:solidFill>
      </dgm:spPr>
      <dgm:t>
        <a:bodyPr/>
        <a:lstStyle/>
        <a:p>
          <a:r>
            <a:rPr lang="en-GB" b="1" dirty="0"/>
            <a:t>Mills must take mitigation action to avoid sourcing from specific properties where there is EUDR deforestation risk</a:t>
          </a:r>
          <a:endParaRPr lang="en-US" b="1" dirty="0"/>
        </a:p>
      </dgm:t>
    </dgm:pt>
    <dgm:pt modelId="{69D020A3-1204-4866-AB23-DCDAF2730CE6}" type="parTrans" cxnId="{525ED70B-3AF5-4B0D-8C25-256D7CBF29C9}">
      <dgm:prSet/>
      <dgm:spPr/>
      <dgm:t>
        <a:bodyPr/>
        <a:lstStyle/>
        <a:p>
          <a:endParaRPr lang="en-US" b="1"/>
        </a:p>
      </dgm:t>
    </dgm:pt>
    <dgm:pt modelId="{D1A9C625-C70C-4657-88B2-9055512216B0}" type="sibTrans" cxnId="{525ED70B-3AF5-4B0D-8C25-256D7CBF29C9}">
      <dgm:prSet/>
      <dgm:spPr/>
      <dgm:t>
        <a:bodyPr/>
        <a:lstStyle/>
        <a:p>
          <a:endParaRPr lang="en-US" b="1"/>
        </a:p>
      </dgm:t>
    </dgm:pt>
    <dgm:pt modelId="{0DEA7DF1-C450-4064-A635-5B44E67CFE16}">
      <dgm:prSet/>
      <dgm:spPr>
        <a:solidFill>
          <a:schemeClr val="tx2"/>
        </a:solidFill>
      </dgm:spPr>
      <dgm:t>
        <a:bodyPr/>
        <a:lstStyle/>
        <a:p>
          <a:r>
            <a:rPr lang="en-GB" b="1" dirty="0"/>
            <a:t>County level data is manageable - 1360 counties account for &gt; 99% of hardwood supply (compared to 9.5m forest owners)</a:t>
          </a:r>
          <a:endParaRPr lang="en-US" b="1" dirty="0"/>
        </a:p>
      </dgm:t>
    </dgm:pt>
    <dgm:pt modelId="{4B1E7815-4877-42A4-9CB8-9D5874FBC319}" type="parTrans" cxnId="{4C9DB2A0-A21E-46E5-9F84-CD8BB06FBCBD}">
      <dgm:prSet/>
      <dgm:spPr/>
      <dgm:t>
        <a:bodyPr/>
        <a:lstStyle/>
        <a:p>
          <a:endParaRPr lang="en-GB"/>
        </a:p>
      </dgm:t>
    </dgm:pt>
    <dgm:pt modelId="{2421CDAB-C2DA-473E-9ED4-E332BA2771F0}" type="sibTrans" cxnId="{4C9DB2A0-A21E-46E5-9F84-CD8BB06FBCBD}">
      <dgm:prSet/>
      <dgm:spPr/>
      <dgm:t>
        <a:bodyPr/>
        <a:lstStyle/>
        <a:p>
          <a:endParaRPr lang="en-GB"/>
        </a:p>
      </dgm:t>
    </dgm:pt>
    <dgm:pt modelId="{CCCCFC56-93E6-469F-9F44-8FB7428DBF6D}">
      <dgm:prSet/>
      <dgm:spPr>
        <a:solidFill>
          <a:srgbClr val="687899"/>
        </a:solidFill>
      </dgm:spPr>
      <dgm:t>
        <a:bodyPr/>
        <a:lstStyle/>
        <a:p>
          <a:r>
            <a:rPr lang="en-GB" b="1" dirty="0"/>
            <a:t>County level geolocations can be verified using plant-chemistry-based provenance technologies </a:t>
          </a:r>
          <a:endParaRPr lang="en-US" b="1" dirty="0"/>
        </a:p>
      </dgm:t>
    </dgm:pt>
    <dgm:pt modelId="{A559E865-5B25-4436-A036-F8ACEA552EB6}" type="parTrans" cxnId="{3A09925C-36F5-42EF-9CDD-C4A45EE45E7C}">
      <dgm:prSet/>
      <dgm:spPr/>
      <dgm:t>
        <a:bodyPr/>
        <a:lstStyle/>
        <a:p>
          <a:endParaRPr lang="en-GB"/>
        </a:p>
      </dgm:t>
    </dgm:pt>
    <dgm:pt modelId="{844C40EC-39D7-4B58-80B2-EE3F5E06A229}" type="sibTrans" cxnId="{3A09925C-36F5-42EF-9CDD-C4A45EE45E7C}">
      <dgm:prSet/>
      <dgm:spPr/>
      <dgm:t>
        <a:bodyPr/>
        <a:lstStyle/>
        <a:p>
          <a:endParaRPr lang="en-GB"/>
        </a:p>
      </dgm:t>
    </dgm:pt>
    <dgm:pt modelId="{EDA5D901-B1AD-48DD-95DF-5804D3F0AFC1}">
      <dgm:prSet/>
      <dgm:spPr>
        <a:solidFill>
          <a:srgbClr val="687899"/>
        </a:solidFill>
      </dgm:spPr>
      <dgm:t>
        <a:bodyPr/>
        <a:lstStyle/>
        <a:p>
          <a:r>
            <a:rPr lang="en-GB" b="1" dirty="0"/>
            <a:t>County level geolocation avoids unnecessary costs &amp; burdens on small operators where risks are negligible </a:t>
          </a:r>
          <a:endParaRPr lang="en-US" b="1" dirty="0"/>
        </a:p>
      </dgm:t>
    </dgm:pt>
    <dgm:pt modelId="{C8057CF9-A2C8-4A52-ADBE-8C2CF295424A}" type="parTrans" cxnId="{1519B450-C608-4BCA-9244-0DD3825AD723}">
      <dgm:prSet/>
      <dgm:spPr/>
      <dgm:t>
        <a:bodyPr/>
        <a:lstStyle/>
        <a:p>
          <a:endParaRPr lang="en-GB"/>
        </a:p>
      </dgm:t>
    </dgm:pt>
    <dgm:pt modelId="{49527A9D-76F3-4DD5-8DAF-EDAA5BD8EEFC}" type="sibTrans" cxnId="{1519B450-C608-4BCA-9244-0DD3825AD723}">
      <dgm:prSet/>
      <dgm:spPr/>
      <dgm:t>
        <a:bodyPr/>
        <a:lstStyle/>
        <a:p>
          <a:endParaRPr lang="en-GB"/>
        </a:p>
      </dgm:t>
    </dgm:pt>
    <dgm:pt modelId="{CE43E308-FD8D-4562-9E95-115E6A5673A4}">
      <dgm:prSet/>
      <dgm:spPr>
        <a:solidFill>
          <a:srgbClr val="687899"/>
        </a:solidFill>
      </dgm:spPr>
      <dgm:t>
        <a:bodyPr/>
        <a:lstStyle/>
        <a:p>
          <a:r>
            <a:rPr lang="en-US" b="1" dirty="0"/>
            <a:t>Resolves confidentiality and anti-trust issues surrounding provision of data on individual properties</a:t>
          </a:r>
          <a:endParaRPr lang="en-GB" b="1" dirty="0"/>
        </a:p>
      </dgm:t>
    </dgm:pt>
    <dgm:pt modelId="{F2E4AE63-7B8C-4C6C-9703-34CB3A0D6F3E}" type="parTrans" cxnId="{295A7AD2-C52F-4FC4-ADB2-2FD3D727B169}">
      <dgm:prSet/>
      <dgm:spPr/>
      <dgm:t>
        <a:bodyPr/>
        <a:lstStyle/>
        <a:p>
          <a:endParaRPr lang="en-GB"/>
        </a:p>
      </dgm:t>
    </dgm:pt>
    <dgm:pt modelId="{42A6201D-267F-4385-980F-FC942281DCD4}" type="sibTrans" cxnId="{295A7AD2-C52F-4FC4-ADB2-2FD3D727B169}">
      <dgm:prSet/>
      <dgm:spPr/>
      <dgm:t>
        <a:bodyPr/>
        <a:lstStyle/>
        <a:p>
          <a:endParaRPr lang="en-GB"/>
        </a:p>
      </dgm:t>
    </dgm:pt>
    <dgm:pt modelId="{E4A6BBB4-484F-472E-8BE1-C08976A57B32}" type="pres">
      <dgm:prSet presAssocID="{D0486F25-7B1C-41DC-9EEE-A0C253004908}" presName="linear" presStyleCnt="0">
        <dgm:presLayoutVars>
          <dgm:animLvl val="lvl"/>
          <dgm:resizeHandles val="exact"/>
        </dgm:presLayoutVars>
      </dgm:prSet>
      <dgm:spPr/>
    </dgm:pt>
    <dgm:pt modelId="{32CF8289-B4BD-4AB3-A455-C1540BDA760B}" type="pres">
      <dgm:prSet presAssocID="{0DEA7DF1-C450-4064-A635-5B44E67CFE1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04F452C-B687-46F4-B3C8-907D855860FD}" type="pres">
      <dgm:prSet presAssocID="{2421CDAB-C2DA-473E-9ED4-E332BA2771F0}" presName="spacer" presStyleCnt="0"/>
      <dgm:spPr/>
    </dgm:pt>
    <dgm:pt modelId="{0B6664AE-963F-4A86-BCC9-89EC7EBD2B5D}" type="pres">
      <dgm:prSet presAssocID="{F7F708DA-1F1D-42C6-8BE4-50A1373B3C6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9BA01A2-1DBB-4698-8ADC-7FFE09E468A1}" type="pres">
      <dgm:prSet presAssocID="{4540FB0A-B1ED-4184-9F0C-C0DC5CABC009}" presName="spacer" presStyleCnt="0"/>
      <dgm:spPr/>
    </dgm:pt>
    <dgm:pt modelId="{07289DE9-94F5-463A-AC97-29EB32C619CC}" type="pres">
      <dgm:prSet presAssocID="{999B42B9-476D-4334-BA52-5C8B5CEBAD6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AB12684-3495-4085-8F08-A9402808D31D}" type="pres">
      <dgm:prSet presAssocID="{D1A9C625-C70C-4657-88B2-9055512216B0}" presName="spacer" presStyleCnt="0"/>
      <dgm:spPr/>
    </dgm:pt>
    <dgm:pt modelId="{0FBAB3B1-CB92-44FB-A651-B4EBA032F956}" type="pres">
      <dgm:prSet presAssocID="{CCCCFC56-93E6-469F-9F44-8FB7428DBF6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232BB1E-4900-4C08-8F5B-0369D42994A6}" type="pres">
      <dgm:prSet presAssocID="{844C40EC-39D7-4B58-80B2-EE3F5E06A229}" presName="spacer" presStyleCnt="0"/>
      <dgm:spPr/>
    </dgm:pt>
    <dgm:pt modelId="{A2A9A978-F6FA-4967-8EC8-DC26FC4D4FD3}" type="pres">
      <dgm:prSet presAssocID="{EDA5D901-B1AD-48DD-95DF-5804D3F0AFC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C9F6AF5-A513-42C3-900B-EAB664DEE2DE}" type="pres">
      <dgm:prSet presAssocID="{49527A9D-76F3-4DD5-8DAF-EDAA5BD8EEFC}" presName="spacer" presStyleCnt="0"/>
      <dgm:spPr/>
    </dgm:pt>
    <dgm:pt modelId="{A4D7357E-53ED-427E-866E-655E297335D4}" type="pres">
      <dgm:prSet presAssocID="{CE43E308-FD8D-4562-9E95-115E6A5673A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944880A-A318-41C8-8607-0F8E6CA66AD0}" srcId="{D0486F25-7B1C-41DC-9EEE-A0C253004908}" destId="{F7F708DA-1F1D-42C6-8BE4-50A1373B3C66}" srcOrd="1" destOrd="0" parTransId="{BC55C247-63B5-4EF5-965F-21BF798FF636}" sibTransId="{4540FB0A-B1ED-4184-9F0C-C0DC5CABC009}"/>
    <dgm:cxn modelId="{525ED70B-3AF5-4B0D-8C25-256D7CBF29C9}" srcId="{D0486F25-7B1C-41DC-9EEE-A0C253004908}" destId="{999B42B9-476D-4334-BA52-5C8B5CEBAD69}" srcOrd="2" destOrd="0" parTransId="{69D020A3-1204-4866-AB23-DCDAF2730CE6}" sibTransId="{D1A9C625-C70C-4657-88B2-9055512216B0}"/>
    <dgm:cxn modelId="{3A09925C-36F5-42EF-9CDD-C4A45EE45E7C}" srcId="{D0486F25-7B1C-41DC-9EEE-A0C253004908}" destId="{CCCCFC56-93E6-469F-9F44-8FB7428DBF6D}" srcOrd="3" destOrd="0" parTransId="{A559E865-5B25-4436-A036-F8ACEA552EB6}" sibTransId="{844C40EC-39D7-4B58-80B2-EE3F5E06A229}"/>
    <dgm:cxn modelId="{51EAFF65-9CB8-4704-A72F-7D273E49764A}" type="presOf" srcId="{999B42B9-476D-4334-BA52-5C8B5CEBAD69}" destId="{07289DE9-94F5-463A-AC97-29EB32C619CC}" srcOrd="0" destOrd="0" presId="urn:microsoft.com/office/officeart/2005/8/layout/vList2"/>
    <dgm:cxn modelId="{73A5DC68-A5E9-4815-BC31-349EC2D2704C}" type="presOf" srcId="{F7F708DA-1F1D-42C6-8BE4-50A1373B3C66}" destId="{0B6664AE-963F-4A86-BCC9-89EC7EBD2B5D}" srcOrd="0" destOrd="0" presId="urn:microsoft.com/office/officeart/2005/8/layout/vList2"/>
    <dgm:cxn modelId="{1519B450-C608-4BCA-9244-0DD3825AD723}" srcId="{D0486F25-7B1C-41DC-9EEE-A0C253004908}" destId="{EDA5D901-B1AD-48DD-95DF-5804D3F0AFC1}" srcOrd="4" destOrd="0" parTransId="{C8057CF9-A2C8-4A52-ADBE-8C2CF295424A}" sibTransId="{49527A9D-76F3-4DD5-8DAF-EDAA5BD8EEFC}"/>
    <dgm:cxn modelId="{4C9DB2A0-A21E-46E5-9F84-CD8BB06FBCBD}" srcId="{D0486F25-7B1C-41DC-9EEE-A0C253004908}" destId="{0DEA7DF1-C450-4064-A635-5B44E67CFE16}" srcOrd="0" destOrd="0" parTransId="{4B1E7815-4877-42A4-9CB8-9D5874FBC319}" sibTransId="{2421CDAB-C2DA-473E-9ED4-E332BA2771F0}"/>
    <dgm:cxn modelId="{3B585DB5-83C3-4978-8E5E-04FDDF8B2C7C}" type="presOf" srcId="{D0486F25-7B1C-41DC-9EEE-A0C253004908}" destId="{E4A6BBB4-484F-472E-8BE1-C08976A57B32}" srcOrd="0" destOrd="0" presId="urn:microsoft.com/office/officeart/2005/8/layout/vList2"/>
    <dgm:cxn modelId="{B578F2C9-BC26-4D14-972E-CD61AA2AA089}" type="presOf" srcId="{CCCCFC56-93E6-469F-9F44-8FB7428DBF6D}" destId="{0FBAB3B1-CB92-44FB-A651-B4EBA032F956}" srcOrd="0" destOrd="0" presId="urn:microsoft.com/office/officeart/2005/8/layout/vList2"/>
    <dgm:cxn modelId="{295A7AD2-C52F-4FC4-ADB2-2FD3D727B169}" srcId="{D0486F25-7B1C-41DC-9EEE-A0C253004908}" destId="{CE43E308-FD8D-4562-9E95-115E6A5673A4}" srcOrd="5" destOrd="0" parTransId="{F2E4AE63-7B8C-4C6C-9703-34CB3A0D6F3E}" sibTransId="{42A6201D-267F-4385-980F-FC942281DCD4}"/>
    <dgm:cxn modelId="{6419FDD2-3E1F-415D-8C0B-4AFFAEC6D467}" type="presOf" srcId="{CE43E308-FD8D-4562-9E95-115E6A5673A4}" destId="{A4D7357E-53ED-427E-866E-655E297335D4}" srcOrd="0" destOrd="0" presId="urn:microsoft.com/office/officeart/2005/8/layout/vList2"/>
    <dgm:cxn modelId="{FAE317D4-3922-413E-AE55-5A09A1ABE12D}" type="presOf" srcId="{EDA5D901-B1AD-48DD-95DF-5804D3F0AFC1}" destId="{A2A9A978-F6FA-4967-8EC8-DC26FC4D4FD3}" srcOrd="0" destOrd="0" presId="urn:microsoft.com/office/officeart/2005/8/layout/vList2"/>
    <dgm:cxn modelId="{45D111DA-7502-4E2F-9881-8D1CB3B38E06}" type="presOf" srcId="{0DEA7DF1-C450-4064-A635-5B44E67CFE16}" destId="{32CF8289-B4BD-4AB3-A455-C1540BDA760B}" srcOrd="0" destOrd="0" presId="urn:microsoft.com/office/officeart/2005/8/layout/vList2"/>
    <dgm:cxn modelId="{0D0E97A1-E9C9-4067-BF6A-D1738A5C9F82}" type="presParOf" srcId="{E4A6BBB4-484F-472E-8BE1-C08976A57B32}" destId="{32CF8289-B4BD-4AB3-A455-C1540BDA760B}" srcOrd="0" destOrd="0" presId="urn:microsoft.com/office/officeart/2005/8/layout/vList2"/>
    <dgm:cxn modelId="{0B6C1D4E-EFDF-474D-AE88-436044CA6302}" type="presParOf" srcId="{E4A6BBB4-484F-472E-8BE1-C08976A57B32}" destId="{104F452C-B687-46F4-B3C8-907D855860FD}" srcOrd="1" destOrd="0" presId="urn:microsoft.com/office/officeart/2005/8/layout/vList2"/>
    <dgm:cxn modelId="{266EE42A-7891-4B5A-A468-E15D2672DE6C}" type="presParOf" srcId="{E4A6BBB4-484F-472E-8BE1-C08976A57B32}" destId="{0B6664AE-963F-4A86-BCC9-89EC7EBD2B5D}" srcOrd="2" destOrd="0" presId="urn:microsoft.com/office/officeart/2005/8/layout/vList2"/>
    <dgm:cxn modelId="{B51B10B3-D44C-44DB-84A6-75ED0869B69F}" type="presParOf" srcId="{E4A6BBB4-484F-472E-8BE1-C08976A57B32}" destId="{39BA01A2-1DBB-4698-8ADC-7FFE09E468A1}" srcOrd="3" destOrd="0" presId="urn:microsoft.com/office/officeart/2005/8/layout/vList2"/>
    <dgm:cxn modelId="{20AA8FE5-BAF1-4859-ABFE-95469B3E667B}" type="presParOf" srcId="{E4A6BBB4-484F-472E-8BE1-C08976A57B32}" destId="{07289DE9-94F5-463A-AC97-29EB32C619CC}" srcOrd="4" destOrd="0" presId="urn:microsoft.com/office/officeart/2005/8/layout/vList2"/>
    <dgm:cxn modelId="{C32CBBC6-B170-47E5-9E0F-6425492A5AAE}" type="presParOf" srcId="{E4A6BBB4-484F-472E-8BE1-C08976A57B32}" destId="{7AB12684-3495-4085-8F08-A9402808D31D}" srcOrd="5" destOrd="0" presId="urn:microsoft.com/office/officeart/2005/8/layout/vList2"/>
    <dgm:cxn modelId="{9FBA84DB-6476-483C-8729-13D4D755A11B}" type="presParOf" srcId="{E4A6BBB4-484F-472E-8BE1-C08976A57B32}" destId="{0FBAB3B1-CB92-44FB-A651-B4EBA032F956}" srcOrd="6" destOrd="0" presId="urn:microsoft.com/office/officeart/2005/8/layout/vList2"/>
    <dgm:cxn modelId="{D0644C82-4ED4-4558-B9CB-655DC6E1D4C9}" type="presParOf" srcId="{E4A6BBB4-484F-472E-8BE1-C08976A57B32}" destId="{D232BB1E-4900-4C08-8F5B-0369D42994A6}" srcOrd="7" destOrd="0" presId="urn:microsoft.com/office/officeart/2005/8/layout/vList2"/>
    <dgm:cxn modelId="{48B54FE2-DE52-4193-9072-5E9B093679F1}" type="presParOf" srcId="{E4A6BBB4-484F-472E-8BE1-C08976A57B32}" destId="{A2A9A978-F6FA-4967-8EC8-DC26FC4D4FD3}" srcOrd="8" destOrd="0" presId="urn:microsoft.com/office/officeart/2005/8/layout/vList2"/>
    <dgm:cxn modelId="{785543DB-E816-4870-BAB5-0B06AFFDC7A2}" type="presParOf" srcId="{E4A6BBB4-484F-472E-8BE1-C08976A57B32}" destId="{8C9F6AF5-A513-42C3-900B-EAB664DEE2DE}" srcOrd="9" destOrd="0" presId="urn:microsoft.com/office/officeart/2005/8/layout/vList2"/>
    <dgm:cxn modelId="{FE39F461-1AD2-4A49-BC01-AC413C13FF66}" type="presParOf" srcId="{E4A6BBB4-484F-472E-8BE1-C08976A57B32}" destId="{A4D7357E-53ED-427E-866E-655E297335D4}" srcOrd="1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F8289-B4BD-4AB3-A455-C1540BDA760B}">
      <dsp:nvSpPr>
        <dsp:cNvPr id="0" name=""/>
        <dsp:cNvSpPr/>
      </dsp:nvSpPr>
      <dsp:spPr>
        <a:xfrm>
          <a:off x="0" y="478847"/>
          <a:ext cx="5410200" cy="63648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County level data is manageable - 1360 counties account for &gt; 99% of hardwood supply (compared to 9.5m forest owners)</a:t>
          </a:r>
          <a:endParaRPr lang="en-US" sz="1600" b="1" kern="1200" dirty="0"/>
        </a:p>
      </dsp:txBody>
      <dsp:txXfrm>
        <a:off x="31070" y="509917"/>
        <a:ext cx="5348060" cy="574340"/>
      </dsp:txXfrm>
    </dsp:sp>
    <dsp:sp modelId="{0B6664AE-963F-4A86-BCC9-89EC7EBD2B5D}">
      <dsp:nvSpPr>
        <dsp:cNvPr id="0" name=""/>
        <dsp:cNvSpPr/>
      </dsp:nvSpPr>
      <dsp:spPr>
        <a:xfrm>
          <a:off x="0" y="1161407"/>
          <a:ext cx="5410200" cy="636480"/>
        </a:xfrm>
        <a:prstGeom prst="roundRect">
          <a:avLst/>
        </a:prstGeom>
        <a:solidFill>
          <a:srgbClr val="6878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Regular analysis of satellites and other contextual data precisely quantifies deforestation risk at county level</a:t>
          </a:r>
          <a:endParaRPr lang="en-US" sz="1600" b="1" kern="1200" dirty="0"/>
        </a:p>
      </dsp:txBody>
      <dsp:txXfrm>
        <a:off x="31070" y="1192477"/>
        <a:ext cx="5348060" cy="574340"/>
      </dsp:txXfrm>
    </dsp:sp>
    <dsp:sp modelId="{07289DE9-94F5-463A-AC97-29EB32C619CC}">
      <dsp:nvSpPr>
        <dsp:cNvPr id="0" name=""/>
        <dsp:cNvSpPr/>
      </dsp:nvSpPr>
      <dsp:spPr>
        <a:xfrm>
          <a:off x="0" y="1843967"/>
          <a:ext cx="5410200" cy="636480"/>
        </a:xfrm>
        <a:prstGeom prst="roundRect">
          <a:avLst/>
        </a:prstGeom>
        <a:solidFill>
          <a:srgbClr val="6878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Mills must take mitigation action to avoid sourcing from specific properties where there is EUDR deforestation risk</a:t>
          </a:r>
          <a:endParaRPr lang="en-US" sz="1600" b="1" kern="1200" dirty="0"/>
        </a:p>
      </dsp:txBody>
      <dsp:txXfrm>
        <a:off x="31070" y="1875037"/>
        <a:ext cx="5348060" cy="574340"/>
      </dsp:txXfrm>
    </dsp:sp>
    <dsp:sp modelId="{0FBAB3B1-CB92-44FB-A651-B4EBA032F956}">
      <dsp:nvSpPr>
        <dsp:cNvPr id="0" name=""/>
        <dsp:cNvSpPr/>
      </dsp:nvSpPr>
      <dsp:spPr>
        <a:xfrm>
          <a:off x="0" y="2526527"/>
          <a:ext cx="5410200" cy="636480"/>
        </a:xfrm>
        <a:prstGeom prst="roundRect">
          <a:avLst/>
        </a:prstGeom>
        <a:solidFill>
          <a:srgbClr val="6878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County level geolocations can be verified using plant-chemistry-based provenance technologies </a:t>
          </a:r>
          <a:endParaRPr lang="en-US" sz="1600" b="1" kern="1200" dirty="0"/>
        </a:p>
      </dsp:txBody>
      <dsp:txXfrm>
        <a:off x="31070" y="2557597"/>
        <a:ext cx="5348060" cy="574340"/>
      </dsp:txXfrm>
    </dsp:sp>
    <dsp:sp modelId="{A2A9A978-F6FA-4967-8EC8-DC26FC4D4FD3}">
      <dsp:nvSpPr>
        <dsp:cNvPr id="0" name=""/>
        <dsp:cNvSpPr/>
      </dsp:nvSpPr>
      <dsp:spPr>
        <a:xfrm>
          <a:off x="0" y="3209087"/>
          <a:ext cx="5410200" cy="636480"/>
        </a:xfrm>
        <a:prstGeom prst="roundRect">
          <a:avLst/>
        </a:prstGeom>
        <a:solidFill>
          <a:srgbClr val="6878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County level geolocation avoids unnecessary costs &amp; burdens on small operators where risks are negligible </a:t>
          </a:r>
          <a:endParaRPr lang="en-US" sz="1600" b="1" kern="1200" dirty="0"/>
        </a:p>
      </dsp:txBody>
      <dsp:txXfrm>
        <a:off x="31070" y="3240157"/>
        <a:ext cx="5348060" cy="574340"/>
      </dsp:txXfrm>
    </dsp:sp>
    <dsp:sp modelId="{A4D7357E-53ED-427E-866E-655E297335D4}">
      <dsp:nvSpPr>
        <dsp:cNvPr id="0" name=""/>
        <dsp:cNvSpPr/>
      </dsp:nvSpPr>
      <dsp:spPr>
        <a:xfrm>
          <a:off x="0" y="3891647"/>
          <a:ext cx="5410200" cy="636480"/>
        </a:xfrm>
        <a:prstGeom prst="roundRect">
          <a:avLst/>
        </a:prstGeom>
        <a:solidFill>
          <a:srgbClr val="6878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Resolves confidentiality and anti-trust issues surrounding provision of data on individual properties</a:t>
          </a:r>
          <a:endParaRPr lang="en-GB" sz="1600" b="1" kern="1200" dirty="0"/>
        </a:p>
      </dsp:txBody>
      <dsp:txXfrm>
        <a:off x="31070" y="3922717"/>
        <a:ext cx="5348060" cy="574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F097B-5922-B74C-9676-E96E009D689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489EC-FAD5-854C-9165-E5B761F849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4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CEAD40-2B18-4BE6-9465-E715430A6E3A}" type="slidenum">
              <a:rPr lang="en-GB"/>
              <a:pPr/>
              <a:t>1</a:t>
            </a:fld>
            <a:endParaRPr lang="en-GB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70B32-7F77-2149-3A8E-B34A77D93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22F3C7-741D-9FDF-670F-6CCC64E80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F45B63-60F2-69A7-401C-A163D1FB5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3B7F5-971A-A599-B7D8-8808BC3152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BCE4E-75A2-481E-AADD-46B1A0EC27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2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489EC-FAD5-854C-9165-E5B761F849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10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489EC-FAD5-854C-9165-E5B761F849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6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8FD1B-3149-6242-C634-3BFF2A955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426ED5-A19A-B667-FE83-3EBA6CADF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EE811D-BEEE-12A2-9193-6EA5481CE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F4511-F687-287A-7D8C-A71D337BE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489EC-FAD5-854C-9165-E5B761F849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00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489EC-FAD5-854C-9165-E5B761F849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58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489EC-FAD5-854C-9165-E5B761F849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2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489EC-FAD5-854C-9165-E5B761F849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2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231CD-5BE0-A94A-839F-9E565F48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977" y="263804"/>
            <a:ext cx="9144000" cy="18302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9008C-2C50-8F4B-8114-832AC32E4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977" y="240843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2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83DD7-A984-9A46-9775-B2EFDE1D5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675C2-8998-A640-AD28-C35341575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68BA4-A0DB-EB4F-A181-27CFA631B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558DE-6E82-7543-8DF2-8906FEA4D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D009F-C7F5-AC40-B536-D482A7DC6C20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53C0F-1261-1046-A838-6D6D5322A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625FD-1AE9-DA4B-B863-E4050202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E7D4E-685A-E046-BE5E-82AE615ADC2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C9045-BD06-B14D-AD20-3527C664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8EDB8-DE7C-CA49-90CC-BB4CEFA10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56C46-B4DF-6349-943B-F40E4348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D009F-C7F5-AC40-B536-D482A7DC6C20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55E8C-0392-B14D-A8AE-FDD72F7C9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B54E0-9D28-7B4F-BD9E-96F25BB3C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E7D4E-685A-E046-BE5E-82AE615ADC2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3E1919-CA8A-484A-B1A9-BA382E782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A5C1E-2197-064D-B689-E56D810FA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4DE17-248B-BC44-B6B1-1FC37E5DE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D009F-C7F5-AC40-B536-D482A7DC6C20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E5F27-E3ED-224E-9E82-BD9B5A54E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926B5-64B6-EB4C-B962-EFED2FB6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E7D4E-685A-E046-BE5E-82AE615ADC2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A9F0-96BA-7E48-9211-214869D5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7" y="263804"/>
            <a:ext cx="11233392" cy="1325563"/>
          </a:xfrm>
          <a:prstGeom prst="rect">
            <a:avLst/>
          </a:prstGeo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543F8-4383-A24E-A2BC-E514F2AB9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76" y="1825625"/>
            <a:ext cx="1123339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124BD-9CF1-9B4D-9E67-F06878419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976" y="5968772"/>
            <a:ext cx="437719" cy="690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AC041-9593-75DC-5372-79BB5E215F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37180" y="6176963"/>
            <a:ext cx="482584" cy="48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A9F0-96BA-7E48-9211-214869D5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7" y="263804"/>
            <a:ext cx="11233392" cy="1325563"/>
          </a:xfrm>
          <a:prstGeom prst="rect">
            <a:avLst/>
          </a:prstGeo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543F8-4383-A24E-A2BC-E514F2AB9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76" y="1825625"/>
            <a:ext cx="1123339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7395F-663A-5C45-BE33-D9A0ACE439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976" y="5968774"/>
            <a:ext cx="428280" cy="6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AAB582-AEE3-EF4C-86F5-420E56B13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977" y="297107"/>
            <a:ext cx="9144000" cy="1830242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30B37-5D19-A145-9495-F593D5A06B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976" y="5968774"/>
            <a:ext cx="428280" cy="6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8832F-061B-8B4B-9A33-3D595DC9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AA5B1-0BCA-C14D-AE00-25FCB415D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DA287-B0FD-2C4E-A6E0-8A427AE53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08E3B-260D-DA4B-A1EB-8E7814175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D009F-C7F5-AC40-B536-D482A7DC6C20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203A0-9BBD-0340-827F-798AA6F7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21388-1DA0-DF48-B650-42B52A3D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E7D4E-685A-E046-BE5E-82AE615ADC2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C4A59-A250-344D-B669-7A115B22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322BA-0B05-D846-A7BA-6EE1F364D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D5181-B0AF-134F-AB05-D142F57D0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3F118-96C3-B540-AA00-F6BDD0309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057E89-976E-7344-9509-F7B11D399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8847-585C-7147-8883-D70A527B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D009F-C7F5-AC40-B536-D482A7DC6C20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C92EF-7134-4D42-812B-F63BD815E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E3E307-090C-DA40-89CF-C24A39E8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E7D4E-685A-E046-BE5E-82AE615ADC2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177F-36B6-344E-8B2F-6C6BE3ED8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53A0C-3B14-104F-9B8E-AF12441AD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D009F-C7F5-AC40-B536-D482A7DC6C20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36738-5A39-9148-B1C8-046B4247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2D72D-4875-E84F-9ED7-9109493C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E7D4E-685A-E046-BE5E-82AE615ADC2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AA6FF-5DB0-A346-9287-9F976908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D009F-C7F5-AC40-B536-D482A7DC6C20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3E3CA-8309-8D43-90A6-8F58FB622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60B76-56C3-9E4F-AFD5-4A6F568F6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E7D4E-685A-E046-BE5E-82AE615ADC2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5C43A-30D5-6A45-ADE2-D12535F1A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08F86-4541-BB4A-921E-C4B59D532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D8859-A3CA-8F42-8CBD-65C906A68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DD643-CB16-5D44-8C12-0A56911E19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4D009F-C7F5-AC40-B536-D482A7DC6C20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A3967-088B-1641-9DBC-AF430B60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8790B-752E-DD47-B109-87335E4B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E7D4E-685A-E046-BE5E-82AE615ADC2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050F52-0B31-E648-88D4-D5E5A27B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77" y="2628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72EA9-D5A2-EA4B-8C59-B2D2FCFBB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977" y="179673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75294-979E-8548-9491-96AA16F5F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6977" y="6356350"/>
            <a:ext cx="29590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Sustainable Hardwood Coalition (SHC)</a:t>
            </a:r>
          </a:p>
        </p:txBody>
      </p:sp>
    </p:spTree>
    <p:extLst>
      <p:ext uri="{BB962C8B-B14F-4D97-AF65-F5344CB8AC3E}">
        <p14:creationId xmlns:p14="http://schemas.microsoft.com/office/powerpoint/2010/main" val="339511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0"/>
            <a:ext cx="7233313" cy="3933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br>
              <a:rPr lang="en-US" sz="54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54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Legal and Deforestation Free System for US Hardwoods</a:t>
            </a:r>
            <a:br>
              <a:rPr lang="en-US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n-US" sz="66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835021"/>
            <a:ext cx="7096837" cy="1970243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GB" sz="2400" b="1" i="1" dirty="0"/>
              <a:t>Michael Snow,  Executive Director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GB" sz="2400" b="1" i="1" dirty="0"/>
              <a:t>Rupert Oliver,  Environmental Policy Director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GB" sz="2400" b="1" i="1" dirty="0"/>
              <a:t>American Hardwood Export Council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GB" sz="2800" b="1" dirty="0"/>
              <a:t>May 2024 </a:t>
            </a:r>
            <a:endParaRPr lang="en-US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907" y="0"/>
            <a:ext cx="50029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4B88-57B0-447C-5B49-4599DE76D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785" y="6014716"/>
            <a:ext cx="566584" cy="56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F6BA3DA-16F0-D64B-B47C-C5B06F0B204F}"/>
              </a:ext>
            </a:extLst>
          </p:cNvPr>
          <p:cNvSpPr txBox="1">
            <a:spLocks/>
          </p:cNvSpPr>
          <p:nvPr/>
        </p:nvSpPr>
        <p:spPr>
          <a:xfrm>
            <a:off x="1524000" y="1063083"/>
            <a:ext cx="9144000" cy="4951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4000" dirty="0"/>
              <a:t> </a:t>
            </a:r>
            <a:endParaRPr lang="en-GB" sz="5700" dirty="0"/>
          </a:p>
          <a:p>
            <a:r>
              <a:rPr lang="en-GB" sz="5700" kern="0" dirty="0"/>
              <a:t>Thank you</a:t>
            </a:r>
            <a:endParaRPr lang="en-GB" sz="4000" kern="0" dirty="0"/>
          </a:p>
          <a:p>
            <a:endParaRPr lang="en-US" sz="4000" kern="0" dirty="0"/>
          </a:p>
          <a:p>
            <a:endParaRPr lang="en-US" sz="4000" kern="0" dirty="0"/>
          </a:p>
          <a:p>
            <a:pPr>
              <a:lnSpc>
                <a:spcPct val="120000"/>
              </a:lnSpc>
            </a:pPr>
            <a:r>
              <a:rPr lang="en-US" sz="2600" kern="0" dirty="0"/>
              <a:t>AHEC Representatives:</a:t>
            </a:r>
          </a:p>
          <a:p>
            <a:pPr>
              <a:lnSpc>
                <a:spcPct val="120000"/>
              </a:lnSpc>
            </a:pPr>
            <a:r>
              <a:rPr lang="en-US" sz="2600" kern="0" dirty="0"/>
              <a:t>Mike Snow, msnow@ahec.org</a:t>
            </a:r>
          </a:p>
          <a:p>
            <a:pPr>
              <a:lnSpc>
                <a:spcPct val="120000"/>
              </a:lnSpc>
            </a:pPr>
            <a:r>
              <a:rPr lang="en-US" sz="2600" kern="0" dirty="0"/>
              <a:t>Rupert Oliver, rupert@americanhardwood.org</a:t>
            </a:r>
          </a:p>
          <a:p>
            <a:pPr>
              <a:lnSpc>
                <a:spcPct val="120000"/>
              </a:lnSpc>
            </a:pPr>
            <a:r>
              <a:rPr lang="en-US" sz="2600" kern="0" dirty="0"/>
              <a:t>Robin Fisher, robin@americanhardwood.org</a:t>
            </a:r>
          </a:p>
          <a:p>
            <a:pPr>
              <a:lnSpc>
                <a:spcPct val="120000"/>
              </a:lnSpc>
            </a:pPr>
            <a:endParaRPr lang="en-US" sz="2600" kern="0" dirty="0"/>
          </a:p>
        </p:txBody>
      </p:sp>
    </p:spTree>
    <p:extLst>
      <p:ext uri="{BB962C8B-B14F-4D97-AF65-F5344CB8AC3E}">
        <p14:creationId xmlns:p14="http://schemas.microsoft.com/office/powerpoint/2010/main" val="5212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3DCDF-46CA-B177-A5EF-679D14674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3D86-FA6D-5246-6B6B-00B15BCA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</a:t>
            </a:r>
            <a:r>
              <a:rPr lang="en-GB" dirty="0"/>
              <a:t>hardwood log, lumber &amp; veneer exports by market (US$ 2023)</a:t>
            </a:r>
            <a:br>
              <a:rPr lang="en-GB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E29733-305F-CFF7-9367-8AFC710AA302}"/>
              </a:ext>
            </a:extLst>
          </p:cNvPr>
          <p:cNvSpPr txBox="1"/>
          <p:nvPr/>
        </p:nvSpPr>
        <p:spPr>
          <a:xfrm>
            <a:off x="1028700" y="6340281"/>
            <a:ext cx="1016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Source: </a:t>
            </a:r>
            <a:r>
              <a:rPr lang="en-US" sz="1400" dirty="0">
                <a:latin typeface="Quicksand Light" pitchFamily="2" charset="77"/>
              </a:rPr>
              <a:t>USDA GATS</a:t>
            </a:r>
            <a:endParaRPr lang="en-US" sz="1400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DCDA8D-9F84-B9FE-9579-74F2028FF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1600" y="1124506"/>
            <a:ext cx="7874000" cy="5208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C1815-DB84-21CA-D8E5-CB8668D7B4F2}"/>
              </a:ext>
            </a:extLst>
          </p:cNvPr>
          <p:cNvSpPr txBox="1"/>
          <p:nvPr/>
        </p:nvSpPr>
        <p:spPr>
          <a:xfrm>
            <a:off x="653097" y="1124506"/>
            <a:ext cx="1558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Total value in 2023: </a:t>
            </a:r>
          </a:p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$2,735 million</a:t>
            </a:r>
          </a:p>
        </p:txBody>
      </p:sp>
    </p:spTree>
    <p:extLst>
      <p:ext uri="{BB962C8B-B14F-4D97-AF65-F5344CB8AC3E}">
        <p14:creationId xmlns:p14="http://schemas.microsoft.com/office/powerpoint/2010/main" val="20210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208307-BF0E-1832-7EE9-B1382729B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785" y="6014716"/>
            <a:ext cx="566584" cy="566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4988FC-6615-6051-567E-994056A5F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536" y="229570"/>
            <a:ext cx="8296507" cy="63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7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15E18-3EC3-6144-B0C8-CC0712747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0" y="324000"/>
            <a:ext cx="11233392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Diverse semi-natural forest, fragmented ownership,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complex supply networks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9CC0DF-4B10-C03E-1100-78407E0D1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Over 90% of American hardwood logs from private landowners</a:t>
            </a:r>
          </a:p>
          <a:p>
            <a:r>
              <a:rPr lang="en-GB" sz="2400" dirty="0"/>
              <a:t>9.4 million small family forest owners, average holding &lt; 10 hectares</a:t>
            </a:r>
          </a:p>
          <a:p>
            <a:r>
              <a:rPr lang="en-GB" sz="2400" dirty="0"/>
              <a:t>USDA National Woodland Owner Survey: 22% identify ‘Timber’ as a reason for owning forest </a:t>
            </a:r>
          </a:p>
          <a:p>
            <a:r>
              <a:rPr lang="en-GB" sz="2400" dirty="0"/>
              <a:t>Low intensity selection felling of diverse natural forest </a:t>
            </a:r>
          </a:p>
          <a:p>
            <a:r>
              <a:rPr lang="en-GB" sz="2400" dirty="0"/>
              <a:t>Each harvest comprises small quantities of each species in variable grades</a:t>
            </a:r>
          </a:p>
          <a:p>
            <a:r>
              <a:rPr lang="en-GB" sz="2400" dirty="0"/>
              <a:t>Sawmills source from 100s of landowners within 25-100 mile radius each year</a:t>
            </a:r>
          </a:p>
          <a:p>
            <a:r>
              <a:rPr lang="en-GB" sz="2400" dirty="0"/>
              <a:t>Supplying consignments of specific species, grade, size, &amp; </a:t>
            </a:r>
            <a:r>
              <a:rPr lang="en-GB" sz="2400" dirty="0" err="1"/>
              <a:t>color</a:t>
            </a:r>
            <a:r>
              <a:rPr lang="en-GB" sz="2400" dirty="0"/>
              <a:t> requires aggregating and mixing from numerous small harvest sites across numerous ownerships over a period of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208307-BF0E-1832-7EE9-B1382729B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785" y="6014716"/>
            <a:ext cx="566584" cy="56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DBB90-1731-AF7A-E208-5440E51F4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C4FC7CB-D3F7-84DE-FE3A-F398FC26EA21}"/>
              </a:ext>
            </a:extLst>
          </p:cNvPr>
          <p:cNvSpPr txBox="1"/>
          <p:nvPr/>
        </p:nvSpPr>
        <p:spPr>
          <a:xfrm>
            <a:off x="6233693" y="4234221"/>
            <a:ext cx="53453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Source: EU Observatory on Deforestation &amp; Forest Degradation, </a:t>
            </a:r>
          </a:p>
          <a:p>
            <a:r>
              <a:rPr lang="en-GB" sz="2400" b="1" dirty="0"/>
              <a:t>EC Joint Research Centre (JRC)</a:t>
            </a:r>
          </a:p>
          <a:p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621789-DD2C-4AE8-5EAF-E4040890AF1D}"/>
              </a:ext>
            </a:extLst>
          </p:cNvPr>
          <p:cNvSpPr txBox="1"/>
          <p:nvPr/>
        </p:nvSpPr>
        <p:spPr>
          <a:xfrm>
            <a:off x="279816" y="1031708"/>
            <a:ext cx="624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U.S. forest disturbance, area by type of disturbance in 2022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8BF3E2-E338-B2AE-BEEB-21EB8A2B1D0D}"/>
              </a:ext>
            </a:extLst>
          </p:cNvPr>
          <p:cNvSpPr txBox="1"/>
          <p:nvPr/>
        </p:nvSpPr>
        <p:spPr>
          <a:xfrm>
            <a:off x="6365198" y="1022396"/>
            <a:ext cx="582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U.S. deforestation as % of total disturbance &amp; forest area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9EFD5D-2915-1064-4AA2-6EA6967F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1401039"/>
            <a:ext cx="5057265" cy="2464126"/>
          </a:xfrm>
          <a:prstGeom prst="rect">
            <a:avLst/>
          </a:prstGeo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C2599188-AA45-53E5-D72A-7944AEE76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9817" y="1408055"/>
            <a:ext cx="5601120" cy="40905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1A43ED-1446-AD36-68EA-779D7588A1AB}"/>
              </a:ext>
            </a:extLst>
          </p:cNvPr>
          <p:cNvSpPr txBox="1"/>
          <p:nvPr/>
        </p:nvSpPr>
        <p:spPr>
          <a:xfrm>
            <a:off x="279816" y="254538"/>
            <a:ext cx="1150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Commodity-driven deforestation risk close to zero in the US</a:t>
            </a:r>
          </a:p>
        </p:txBody>
      </p:sp>
    </p:spTree>
    <p:extLst>
      <p:ext uri="{BB962C8B-B14F-4D97-AF65-F5344CB8AC3E}">
        <p14:creationId xmlns:p14="http://schemas.microsoft.com/office/powerpoint/2010/main" val="17443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6503D-FE29-FE02-9267-D2B65CDE4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EUDR conformance framework for U.S. hardwoods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B1CA-112F-370E-F78C-EDEC90855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77" y="1034321"/>
            <a:ext cx="5764431" cy="5655728"/>
          </a:xfrm>
        </p:spPr>
        <p:txBody>
          <a:bodyPr>
            <a:no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600" b="1" dirty="0"/>
              <a:t>The system will enable all containers of U.S. hardwood arriving in the EU to be accompanied by the documentation required to demonstrate legal and deforestation-free origin, including geolocation data. 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600" dirty="0"/>
              <a:t>The system comprises the following components: </a:t>
            </a:r>
          </a:p>
          <a:p>
            <a:pPr marL="637200" lvl="1" indent="-180000"/>
            <a:r>
              <a:rPr lang="en-GB" sz="1600" dirty="0"/>
              <a:t>an annually updated database identifying to an unprecedented level of accuracy all harvesting operations in U.S. hardwood forests which are not “deforestation-free” according to EUDR definitions. </a:t>
            </a:r>
          </a:p>
          <a:p>
            <a:pPr marL="637200" lvl="1" indent="-180000"/>
            <a:r>
              <a:rPr lang="en-GB" sz="1600" dirty="0"/>
              <a:t>independent third-party assessments of the risk of illegal harvesting in each of the 33 U.S. hardwood producing states.</a:t>
            </a:r>
          </a:p>
          <a:p>
            <a:pPr marL="637200" lvl="1" indent="-180000"/>
            <a:r>
              <a:rPr lang="en-GB" sz="1600" dirty="0"/>
              <a:t>an on-line application to make this data freely accessible to U.S. hardwood mills and other operators engaged in the export trade. </a:t>
            </a:r>
          </a:p>
          <a:p>
            <a:pPr marL="637200" lvl="1" indent="-180000"/>
            <a:r>
              <a:rPr lang="en-GB" sz="1600" dirty="0"/>
              <a:t>an SHC chain of custody (CoC) standard for hardwood mills and downstream distributors, exporters, and manufacturers to ensure that the legal and deforestation-free claim is applied only to verified U.S. hardwood.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0E7D5-4CF9-6664-D244-A312E7DB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343" y="1034321"/>
            <a:ext cx="4639284" cy="478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AFECE5-87B3-1647-C4D3-EE3C002DF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aim is to enable US hardwood exporters to provide with every consignment delivered into the EU the geolocation comprising the polygons of supplying counties &amp; the year of harvest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97507C-77B4-F0A0-EDE4-F9BFA1EA4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727" y="1914524"/>
            <a:ext cx="6214072" cy="3832505"/>
          </a:xfrm>
          <a:prstGeom prst="rect">
            <a:avLst/>
          </a:prstGeom>
        </p:spPr>
      </p:pic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B966D9C7-2998-E92A-DD39-01587A4E714C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76081901"/>
              </p:ext>
            </p:extLst>
          </p:nvPr>
        </p:nvGraphicFramePr>
        <p:xfrm>
          <a:off x="6524625" y="1327288"/>
          <a:ext cx="5410200" cy="500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353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C659E849-7104-E380-7DD4-E8481C42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60" y="1326663"/>
            <a:ext cx="3470656" cy="4067175"/>
          </a:xfrm>
          <a:prstGeom prst="rect">
            <a:avLst/>
          </a:prstGeom>
        </p:spPr>
      </p:pic>
      <p:pic>
        <p:nvPicPr>
          <p:cNvPr id="5" name="Picture 4" descr="A map of land with white lines&#10;&#10;Description automatically generated">
            <a:extLst>
              <a:ext uri="{FF2B5EF4-FFF2-40B4-BE49-F238E27FC236}">
                <a16:creationId xmlns:a16="http://schemas.microsoft.com/office/drawing/2014/main" id="{E0360A82-1FBB-9FF7-DA0C-F41780C0E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375" y="1326663"/>
            <a:ext cx="3947417" cy="2468956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5A38BD1D-BCBF-9666-C239-FFB2306F8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52" y="1326663"/>
            <a:ext cx="3069375" cy="3330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DAA5F6-AC50-C943-38AD-ED30732C6330}"/>
              </a:ext>
            </a:extLst>
          </p:cNvPr>
          <p:cNvSpPr txBox="1"/>
          <p:nvPr/>
        </p:nvSpPr>
        <p:spPr>
          <a:xfrm>
            <a:off x="7750375" y="4007947"/>
            <a:ext cx="3947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Buckingham County, Local District 7, Virginia, an area of 20k hectares, has  more than 1000 real estate properties containing forests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B8C3AB-B820-6224-DD09-2E3FDDBC4536}"/>
              </a:ext>
            </a:extLst>
          </p:cNvPr>
          <p:cNvSpPr txBox="1"/>
          <p:nvPr/>
        </p:nvSpPr>
        <p:spPr>
          <a:xfrm>
            <a:off x="464400" y="4657576"/>
            <a:ext cx="3289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Republic of Congo:</a:t>
            </a:r>
          </a:p>
          <a:p>
            <a:r>
              <a:rPr lang="en-GB" dirty="0"/>
              <a:t>Country area: 34m hectares</a:t>
            </a:r>
          </a:p>
          <a:p>
            <a:r>
              <a:rPr lang="en-GB" dirty="0"/>
              <a:t>State owns all production forest </a:t>
            </a:r>
          </a:p>
          <a:p>
            <a:r>
              <a:rPr lang="en-GB" dirty="0"/>
              <a:t>Concession area: 15m hectares</a:t>
            </a:r>
          </a:p>
          <a:p>
            <a:r>
              <a:rPr lang="en-GB" dirty="0"/>
              <a:t>Number of concessions: 62</a:t>
            </a:r>
          </a:p>
          <a:p>
            <a:r>
              <a:rPr lang="en-GB" dirty="0"/>
              <a:t>Average concession: </a:t>
            </a:r>
          </a:p>
          <a:p>
            <a:r>
              <a:rPr lang="en-GB" dirty="0"/>
              <a:t>240,000 hectares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3A488C-4FA3-1494-CA1B-91922900A6EC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045911" y="2561141"/>
            <a:ext cx="1704464" cy="620208"/>
          </a:xfrm>
          <a:prstGeom prst="straightConnector1">
            <a:avLst/>
          </a:prstGeom>
          <a:ln w="15875">
            <a:solidFill>
              <a:srgbClr val="7030A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A396BCE1-9C69-6428-AC86-3BD51D31B597}"/>
              </a:ext>
            </a:extLst>
          </p:cNvPr>
          <p:cNvSpPr txBox="1">
            <a:spLocks/>
          </p:cNvSpPr>
          <p:nvPr/>
        </p:nvSpPr>
        <p:spPr>
          <a:xfrm>
            <a:off x="464400" y="324000"/>
            <a:ext cx="1123339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dirty="0"/>
              <a:t>Providing county level geolocation data ensures equity between supplies from smallholder, industry and state lands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92463-4895-A118-60B6-12C2EE163F98}"/>
              </a:ext>
            </a:extLst>
          </p:cNvPr>
          <p:cNvSpPr txBox="1"/>
          <p:nvPr/>
        </p:nvSpPr>
        <p:spPr>
          <a:xfrm>
            <a:off x="3947999" y="5590062"/>
            <a:ext cx="7929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US counties supplying hardwood average 160,000 hectares area &amp; 100,000 m3 of hardwood log harvest per annum, </a:t>
            </a:r>
            <a:r>
              <a:rPr lang="en-GB" sz="2000" b="1" kern="0" dirty="0">
                <a:solidFill>
                  <a:schemeClr val="tx2"/>
                </a:solidFill>
              </a:rPr>
              <a:t>equivalent to individual state or industry forest holdings in many countries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endParaRPr lang="en-GB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E6A97-27D4-FA9B-7308-39BA7B4CC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0FD7A-2D6E-0DA1-B7EA-34930776B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30" y="2514361"/>
            <a:ext cx="3336433" cy="3644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3CE26B-FBF9-DEEE-8229-211EB8489B8E}"/>
              </a:ext>
            </a:extLst>
          </p:cNvPr>
          <p:cNvSpPr txBox="1"/>
          <p:nvPr/>
        </p:nvSpPr>
        <p:spPr>
          <a:xfrm>
            <a:off x="387566" y="839679"/>
            <a:ext cx="3695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Wood based products account for 73% of all EU external trade volume in EUDR-regulated products, agricultural commodities for 27%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913BA-1BAA-F462-232E-472F90679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741" y="470053"/>
            <a:ext cx="7779904" cy="554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5">
      <a:dk1>
        <a:srgbClr val="3C3A40"/>
      </a:dk1>
      <a:lt1>
        <a:srgbClr val="FFFFFF"/>
      </a:lt1>
      <a:dk2>
        <a:srgbClr val="687899"/>
      </a:dk2>
      <a:lt2>
        <a:srgbClr val="E8E8E8"/>
      </a:lt2>
      <a:accent1>
        <a:srgbClr val="89C5D0"/>
      </a:accent1>
      <a:accent2>
        <a:srgbClr val="DFE5F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</Words>
  <Application>Microsoft Office PowerPoint</Application>
  <PresentationFormat>Grand écran</PresentationFormat>
  <Paragraphs>63</Paragraphs>
  <Slides>10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</vt:lpstr>
      <vt:lpstr>Quicksand Light</vt:lpstr>
      <vt:lpstr>Office Theme</vt:lpstr>
      <vt:lpstr> Legal and Deforestation Free System for US Hardwoods  </vt:lpstr>
      <vt:lpstr>US hardwood log, lumber &amp; veneer exports by market (US$ 2023) </vt:lpstr>
      <vt:lpstr>Présentation PowerPoint</vt:lpstr>
      <vt:lpstr>Diverse semi-natural forest, fragmented ownership,  complex supply networks</vt:lpstr>
      <vt:lpstr>Présentation PowerPoint</vt:lpstr>
      <vt:lpstr>EUDR conformance framework for U.S. hardwoods</vt:lpstr>
      <vt:lpstr>The aim is to enable US hardwood exporters to provide with every consignment delivered into the EU the geolocation comprising the polygons of supplying counties &amp; the year of harvest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 Törnberg</dc:creator>
  <cp:lastModifiedBy>Alessandra NEGRI</cp:lastModifiedBy>
  <cp:revision>213</cp:revision>
  <dcterms:created xsi:type="dcterms:W3CDTF">2021-08-31T14:20:41Z</dcterms:created>
  <dcterms:modified xsi:type="dcterms:W3CDTF">2024-05-29T08:36:10Z</dcterms:modified>
</cp:coreProperties>
</file>