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1786" r:id="rId3"/>
    <p:sldId id="1803" r:id="rId4"/>
    <p:sldId id="1794" r:id="rId5"/>
    <p:sldId id="1846" r:id="rId6"/>
    <p:sldId id="1810" r:id="rId7"/>
    <p:sldId id="1847" r:id="rId8"/>
    <p:sldId id="1811" r:id="rId9"/>
    <p:sldId id="1815" r:id="rId10"/>
    <p:sldId id="1816" r:id="rId11"/>
    <p:sldId id="1848" r:id="rId12"/>
    <p:sldId id="267" r:id="rId13"/>
    <p:sldId id="1843" r:id="rId14"/>
    <p:sldId id="1831" r:id="rId15"/>
    <p:sldId id="1822" r:id="rId16"/>
    <p:sldId id="1823" r:id="rId17"/>
    <p:sldId id="1824" r:id="rId18"/>
    <p:sldId id="182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B0772-83EE-43D2-3B8D-2B36ED32356D}" name="ATIBT" initials="ATIBT" userId="ATIBT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735"/>
    <a:srgbClr val="2F8C76"/>
    <a:srgbClr val="4472C4"/>
    <a:srgbClr val="02708E"/>
    <a:srgbClr val="C55A11"/>
    <a:srgbClr val="D58F60"/>
    <a:srgbClr val="262626"/>
    <a:srgbClr val="FEFEFE"/>
    <a:srgbClr val="77C36C"/>
    <a:srgbClr val="6CC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94604" autoAdjust="0"/>
  </p:normalViewPr>
  <p:slideViewPr>
    <p:cSldViewPr snapToGrid="0">
      <p:cViewPr varScale="1">
        <p:scale>
          <a:sx n="75" d="100"/>
          <a:sy n="75" d="100"/>
        </p:scale>
        <p:origin x="180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72A9D-3899-4ACF-AABE-C9B307E9F45B}" type="datetimeFigureOut">
              <a:rPr lang="fr-FR" smtClean="0"/>
              <a:t>29/05/2024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24504-EE1B-43EB-BF5A-8E9B066ED8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29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24504-EE1B-43EB-BF5A-8E9B066ED80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29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24504-EE1B-43EB-BF5A-8E9B066ED80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526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arbre, plein air, plante, vert&#10;&#10;Description générée automatiquement">
            <a:extLst>
              <a:ext uri="{FF2B5EF4-FFF2-40B4-BE49-F238E27FC236}">
                <a16:creationId xmlns:a16="http://schemas.microsoft.com/office/drawing/2014/main" id="{DB66B419-E259-B348-2560-E108CD149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310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2808" y="445027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3B53A-D5EB-4C81-96BD-F35ED97DB3F0}" type="datetime1">
              <a:rPr lang="fr-FR" smtClean="0"/>
              <a:t>29/05/2024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C715-B650-4026-8B37-01D1F84E7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057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2695-0986-4735-AF3C-FE0AC1159E80}" type="datetime1">
              <a:rPr lang="fr-FR" smtClean="0"/>
              <a:t>29/05/2024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C715-B650-4026-8B37-01D1F84E7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59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B165-BFB9-4699-984F-EC6751A09B85}" type="datetime1">
              <a:rPr lang="fr-FR" smtClean="0"/>
              <a:t>29/05/2024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C715-B650-4026-8B37-01D1F84E7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046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36BC0-088C-4AB7-9A89-9696FDE312E4}" type="datetime1">
              <a:rPr lang="fr-FR" smtClean="0"/>
              <a:t>29/05/2024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C715-B650-4026-8B37-01D1F84E7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830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F21C0-2ED1-B148-829E-4785BC8E488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88354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1A498DCC-0D82-EC15-7621-DE025048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0" y="6498046"/>
            <a:ext cx="369455" cy="2098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277109" rtl="0" eaLnBrk="1" latinLnBrk="0" hangingPunct="1">
              <a:defRPr sz="109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77109" algn="l" defTabSz="277109" rtl="0" eaLnBrk="1" latinLnBrk="0" hangingPunct="1">
              <a:defRPr sz="10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4218" algn="l" defTabSz="277109" rtl="0" eaLnBrk="1" latinLnBrk="0" hangingPunct="1">
              <a:defRPr sz="10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31327" algn="l" defTabSz="277109" rtl="0" eaLnBrk="1" latinLnBrk="0" hangingPunct="1">
              <a:defRPr sz="10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08436" algn="l" defTabSz="277109" rtl="0" eaLnBrk="1" latinLnBrk="0" hangingPunct="1">
              <a:defRPr sz="10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85545" algn="l" defTabSz="277109" rtl="0" eaLnBrk="1" latinLnBrk="0" hangingPunct="1">
              <a:defRPr sz="10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62654" algn="l" defTabSz="277109" rtl="0" eaLnBrk="1" latinLnBrk="0" hangingPunct="1">
              <a:defRPr sz="10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39762" algn="l" defTabSz="277109" rtl="0" eaLnBrk="1" latinLnBrk="0" hangingPunct="1">
              <a:defRPr sz="10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16871" algn="l" defTabSz="277109" rtl="0" eaLnBrk="1" latinLnBrk="0" hangingPunct="1">
              <a:defRPr sz="10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07C715-B650-4026-8B37-01D1F84E70E5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" name="Image 1" descr="Une image contenant capture d’écran, texte&#10;&#10;Description générée automatiquement">
            <a:extLst>
              <a:ext uri="{FF2B5EF4-FFF2-40B4-BE49-F238E27FC236}">
                <a16:creationId xmlns:a16="http://schemas.microsoft.com/office/drawing/2014/main" id="{F5110493-ED5A-0609-2230-7B123611B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pic>
        <p:nvPicPr>
          <p:cNvPr id="3" name="Image 2" descr="Une image contenant capture d’écran, texte&#10;&#10;Description générée automatiquement">
            <a:extLst>
              <a:ext uri="{FF2B5EF4-FFF2-40B4-BE49-F238E27FC236}">
                <a16:creationId xmlns:a16="http://schemas.microsoft.com/office/drawing/2014/main" id="{6A99FD10-87C6-1928-703A-D252FA3CC6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11"/>
          <a:stretch/>
        </p:blipFill>
        <p:spPr>
          <a:xfrm>
            <a:off x="0" y="-59844"/>
            <a:ext cx="9144000" cy="2328380"/>
          </a:xfrm>
          <a:prstGeom prst="rect">
            <a:avLst/>
          </a:prstGeom>
        </p:spPr>
      </p:pic>
      <p:sp>
        <p:nvSpPr>
          <p:cNvPr id="4" name="Espace réservé du numéro de diapositive 13">
            <a:extLst>
              <a:ext uri="{FF2B5EF4-FFF2-40B4-BE49-F238E27FC236}">
                <a16:creationId xmlns:a16="http://schemas.microsoft.com/office/drawing/2014/main" id="{718D4B16-C9BC-706F-2493-1F16A8DA5400}"/>
              </a:ext>
            </a:extLst>
          </p:cNvPr>
          <p:cNvSpPr txBox="1">
            <a:spLocks/>
          </p:cNvSpPr>
          <p:nvPr userDrawn="1"/>
        </p:nvSpPr>
        <p:spPr>
          <a:xfrm>
            <a:off x="6938691" y="64204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07C715-B650-4026-8B37-01D1F84E70E5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366616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4" descr="Une image contenant texte, capture d’écran, vert, conception&#10;&#10;Description générée automatiquement">
            <a:extLst>
              <a:ext uri="{FF2B5EF4-FFF2-40B4-BE49-F238E27FC236}">
                <a16:creationId xmlns:a16="http://schemas.microsoft.com/office/drawing/2014/main" id="{C20951B2-0744-C9D6-4386-3AE8882EF9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2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texte&#10;&#10;Description générée automatiquement">
            <a:extLst>
              <a:ext uri="{FF2B5EF4-FFF2-40B4-BE49-F238E27FC236}">
                <a16:creationId xmlns:a16="http://schemas.microsoft.com/office/drawing/2014/main" id="{93387B5A-B803-E578-A668-BFFF103B7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pic>
        <p:nvPicPr>
          <p:cNvPr id="4" name="Image 3" descr="Une image contenant capture d’écran, texte&#10;&#10;Description générée automatiquement">
            <a:extLst>
              <a:ext uri="{FF2B5EF4-FFF2-40B4-BE49-F238E27FC236}">
                <a16:creationId xmlns:a16="http://schemas.microsoft.com/office/drawing/2014/main" id="{2BDADF84-A353-36CC-C33D-2FDCACD3D1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11"/>
          <a:stretch/>
        </p:blipFill>
        <p:spPr>
          <a:xfrm>
            <a:off x="0" y="-59844"/>
            <a:ext cx="9144000" cy="2328380"/>
          </a:xfrm>
          <a:prstGeom prst="rect">
            <a:avLst/>
          </a:prstGeom>
        </p:spPr>
      </p:pic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B61E071-5DA5-27A6-E689-97625714C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991B8-F878-4FAC-97B5-EAA7C16C1454}" type="datetime1">
              <a:rPr lang="fr-FR" smtClean="0"/>
              <a:t>29/05/2024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2AC7F1C-D44F-44AB-1245-F734BC983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539BAC39-91B9-8AAF-AEC8-9DD86F9C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3835" y="6442771"/>
            <a:ext cx="20574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5A07C715-B650-4026-8B37-01D1F84E70E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93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87089-DA54-4671-BA41-AB4E3B7AB738}" type="datetime1">
              <a:rPr lang="fr-FR" smtClean="0"/>
              <a:t>29/05/2024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C715-B650-4026-8B37-01D1F84E70E5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 descr="Une image contenant plein air, arbre, courir, chemin&#10;&#10;Description générée automatiquement">
            <a:extLst>
              <a:ext uri="{FF2B5EF4-FFF2-40B4-BE49-F238E27FC236}">
                <a16:creationId xmlns:a16="http://schemas.microsoft.com/office/drawing/2014/main" id="{7A62F871-92F0-59F3-BEA0-F3192795B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9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4" descr="Une image contenant texte, capture d’écran, vert, conception&#10;&#10;Description générée automatiquement">
            <a:extLst>
              <a:ext uri="{FF2B5EF4-FFF2-40B4-BE49-F238E27FC236}">
                <a16:creationId xmlns:a16="http://schemas.microsoft.com/office/drawing/2014/main" id="{F1CF7418-4D77-2592-7EB4-C23A5D294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883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8292A-6DD4-4890-B37F-876AAB444F6F}" type="datetime1">
              <a:rPr lang="fr-FR" smtClean="0"/>
              <a:t>29/05/2024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C715-B650-4026-8B37-01D1F84E7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677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183F-5122-4743-A2A5-22AAF8A784C9}" type="datetime1">
              <a:rPr lang="fr-FR" smtClean="0"/>
              <a:t>29/05/2024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C715-B650-4026-8B37-01D1F84E7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22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42594-F6CA-4E12-8EDF-514493459D56}" type="datetime1">
              <a:rPr lang="fr-FR" smtClean="0"/>
              <a:t>29/05/2024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C715-B650-4026-8B37-01D1F84E7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882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CDEB2-6378-43DE-9CD7-1BCADC87C608}" type="datetime1">
              <a:rPr lang="fr-FR" smtClean="0"/>
              <a:t>29/05/2024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C715-B650-4026-8B37-01D1F84E7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10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C94E6-6640-40C8-9C11-3769B957FDA9}" type="datetime1">
              <a:rPr lang="fr-FR" smtClean="0"/>
              <a:t>29/05/2024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C715-B650-4026-8B37-01D1F84E7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847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91B8-F878-4FAC-97B5-EAA7C16C1454}" type="datetime1">
              <a:rPr lang="fr-FR" smtClean="0"/>
              <a:t>29/05/2024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7C715-B650-4026-8B37-01D1F84E70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0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  <p:sldLayoutId id="214748367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efc.org/eudr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hyperlink" Target="https://fsc.org/en/eudr-regulation-on-deforestation-free-product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rganigramme : Connecteur 7">
            <a:extLst>
              <a:ext uri="{FF2B5EF4-FFF2-40B4-BE49-F238E27FC236}">
                <a16:creationId xmlns:a16="http://schemas.microsoft.com/office/drawing/2014/main" id="{91B5ADC6-5124-1E7F-A282-750D486EC32A}"/>
              </a:ext>
            </a:extLst>
          </p:cNvPr>
          <p:cNvSpPr/>
          <p:nvPr/>
        </p:nvSpPr>
        <p:spPr>
          <a:xfrm>
            <a:off x="511687" y="3519813"/>
            <a:ext cx="1008000" cy="9900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75ED11F-3DB3-F988-1B4C-8156CF70D87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18362" y="4094096"/>
            <a:ext cx="6801633" cy="107735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2800" b="1" dirty="0">
                <a:solidFill>
                  <a:schemeClr val="bg1"/>
                </a:solidFill>
                <a:latin typeface="Grandview" panose="020B0502040204020203" pitchFamily="34" charset="0"/>
                <a:cs typeface="BrowalliaUPC" panose="020B0604020202020204" pitchFamily="34" charset="-34"/>
              </a:rPr>
              <a:t>Règlement Déforestation de l’UE (RDUE)</a:t>
            </a:r>
            <a:endParaRPr lang="fr-FR" sz="1400" b="1" dirty="0">
              <a:solidFill>
                <a:schemeClr val="bg1"/>
              </a:solidFill>
              <a:latin typeface="Grandview" panose="020B0502040204020203" pitchFamily="34" charset="0"/>
              <a:cs typeface="BrowalliaUPC" panose="020B0604020202020204" pitchFamily="34" charset="-34"/>
            </a:endParaRPr>
          </a:p>
        </p:txBody>
      </p:sp>
      <p:pic>
        <p:nvPicPr>
          <p:cNvPr id="6" name="Image 5" descr="Une image contenant Police, Graphique, logo, symbole&#10;&#10;Description générée automatiquement">
            <a:extLst>
              <a:ext uri="{FF2B5EF4-FFF2-40B4-BE49-F238E27FC236}">
                <a16:creationId xmlns:a16="http://schemas.microsoft.com/office/drawing/2014/main" id="{7BA58D83-6E3E-A4D9-6D35-2F4D3670E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85" y="3758804"/>
            <a:ext cx="895324" cy="39792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9142AA9-6FB2-2CB6-D457-4321A8900B2E}"/>
              </a:ext>
            </a:extLst>
          </p:cNvPr>
          <p:cNvSpPr txBox="1"/>
          <p:nvPr/>
        </p:nvSpPr>
        <p:spPr>
          <a:xfrm>
            <a:off x="7231572" y="5049799"/>
            <a:ext cx="1874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Date</a:t>
            </a:r>
            <a:endParaRPr lang="fr-F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4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B2C5A5B-1A1B-E930-BA06-06F5551ED2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12" y="667877"/>
            <a:ext cx="7321926" cy="572164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1C55ABA-9F8E-38E8-E544-DF78396A14B8}"/>
              </a:ext>
            </a:extLst>
          </p:cNvPr>
          <p:cNvSpPr txBox="1"/>
          <p:nvPr/>
        </p:nvSpPr>
        <p:spPr>
          <a:xfrm>
            <a:off x="2743200" y="233541"/>
            <a:ext cx="5056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6CC06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Système </a:t>
            </a:r>
            <a:r>
              <a:rPr lang="fr-FR" sz="2800" dirty="0">
                <a:solidFill>
                  <a:srgbClr val="308C7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d’information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506B199-CB4F-A3CB-4391-23576818CDB3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75" y="2927"/>
            <a:ext cx="1368000" cy="13680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51332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057A988-D300-E99B-BC21-3FBEDF1D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7C715-B650-4026-8B37-01D1F84E70E5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54FDC2C-EDB8-12F8-B4DF-F2333A021343}"/>
              </a:ext>
            </a:extLst>
          </p:cNvPr>
          <p:cNvSpPr txBox="1"/>
          <p:nvPr/>
        </p:nvSpPr>
        <p:spPr>
          <a:xfrm>
            <a:off x="2743200" y="233541"/>
            <a:ext cx="5892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6CC06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RDUE </a:t>
            </a:r>
            <a:r>
              <a:rPr lang="fr-FR" sz="2800" dirty="0">
                <a:solidFill>
                  <a:srgbClr val="308C7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et bois tropicaux certifiés</a:t>
            </a:r>
          </a:p>
        </p:txBody>
      </p:sp>
      <p:pic>
        <p:nvPicPr>
          <p:cNvPr id="4" name="Image 3" descr="Une image contenant nuage, plein air, ciel, paysage&#10;&#10;Description générée automatiquement">
            <a:extLst>
              <a:ext uri="{FF2B5EF4-FFF2-40B4-BE49-F238E27FC236}">
                <a16:creationId xmlns:a16="http://schemas.microsoft.com/office/drawing/2014/main" id="{C86E6CFD-AD5E-433E-4A44-D639AEFFC1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2" r="24273" b="9071"/>
          <a:stretch/>
        </p:blipFill>
        <p:spPr>
          <a:xfrm>
            <a:off x="71120" y="860174"/>
            <a:ext cx="3495040" cy="210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88A1FAA-886F-1B4E-77DA-6B0096735A57}"/>
              </a:ext>
            </a:extLst>
          </p:cNvPr>
          <p:cNvSpPr txBox="1"/>
          <p:nvPr/>
        </p:nvSpPr>
        <p:spPr>
          <a:xfrm>
            <a:off x="4148659" y="1015946"/>
            <a:ext cx="4487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réponse au </a:t>
            </a:r>
            <a:r>
              <a:rPr lang="fr-FR" sz="2400" dirty="0" err="1"/>
              <a:t>zero</a:t>
            </a:r>
            <a:r>
              <a:rPr lang="fr-FR" sz="2400" dirty="0"/>
              <a:t> déforestation : </a:t>
            </a:r>
            <a:r>
              <a:rPr lang="fr-FR" sz="2400" b="1" dirty="0">
                <a:solidFill>
                  <a:srgbClr val="92D050"/>
                </a:solidFill>
              </a:rPr>
              <a:t>la gestion durable des forêts</a:t>
            </a:r>
          </a:p>
          <a:p>
            <a:r>
              <a:rPr lang="fr-FR" sz="2400" b="1" dirty="0">
                <a:solidFill>
                  <a:srgbClr val="F58735"/>
                </a:solidFill>
              </a:rPr>
              <a:t>1 à 3 pieds par ha, certification</a:t>
            </a:r>
          </a:p>
        </p:txBody>
      </p:sp>
      <p:pic>
        <p:nvPicPr>
          <p:cNvPr id="6" name="Image 5" descr="Une image contenant texte, carte, atlas, diagramme&#10;&#10;Description générée automatiquement">
            <a:extLst>
              <a:ext uri="{FF2B5EF4-FFF2-40B4-BE49-F238E27FC236}">
                <a16:creationId xmlns:a16="http://schemas.microsoft.com/office/drawing/2014/main" id="{2F3DBB92-83AC-D01F-9BF4-BEB7BB475B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2637814"/>
            <a:ext cx="3082175" cy="217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F30EAFC-FC2D-DDBD-1521-B0D9300EEA52}"/>
              </a:ext>
            </a:extLst>
          </p:cNvPr>
          <p:cNvSpPr txBox="1"/>
          <p:nvPr/>
        </p:nvSpPr>
        <p:spPr>
          <a:xfrm>
            <a:off x="917779" y="3007133"/>
            <a:ext cx="4487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réponse à la géolocalisation: </a:t>
            </a:r>
            <a:r>
              <a:rPr lang="fr-FR" sz="2400" b="1" dirty="0">
                <a:solidFill>
                  <a:srgbClr val="92D050"/>
                </a:solidFill>
              </a:rPr>
              <a:t>traçabilité maitrisée à la souche</a:t>
            </a:r>
          </a:p>
          <a:p>
            <a:r>
              <a:rPr lang="fr-FR" sz="2400" b="1" dirty="0">
                <a:solidFill>
                  <a:srgbClr val="F58735"/>
                </a:solidFill>
              </a:rPr>
              <a:t>Logiciel, SIG, certification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368A340-AEBD-D7DF-93F8-1B39DC03A0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r="8849"/>
          <a:stretch/>
        </p:blipFill>
        <p:spPr>
          <a:xfrm>
            <a:off x="206579" y="4468054"/>
            <a:ext cx="3359581" cy="1989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0657FC2-D6D0-60B9-4FC2-AEA2559DBAA9}"/>
              </a:ext>
            </a:extLst>
          </p:cNvPr>
          <p:cNvSpPr txBox="1"/>
          <p:nvPr/>
        </p:nvSpPr>
        <p:spPr>
          <a:xfrm>
            <a:off x="3904819" y="5002705"/>
            <a:ext cx="4487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La réponse à la légalité : </a:t>
            </a:r>
            <a:r>
              <a:rPr lang="fr-FR" sz="2400" b="1" dirty="0">
                <a:solidFill>
                  <a:srgbClr val="92D050"/>
                </a:solidFill>
              </a:rPr>
              <a:t>la certification</a:t>
            </a:r>
          </a:p>
          <a:p>
            <a:r>
              <a:rPr lang="fr-FR" sz="2400" b="1" dirty="0">
                <a:solidFill>
                  <a:srgbClr val="F58735"/>
                </a:solidFill>
              </a:rPr>
              <a:t>1 à 3 pieds par ha</a:t>
            </a:r>
          </a:p>
        </p:txBody>
      </p:sp>
    </p:spTree>
    <p:extLst>
      <p:ext uri="{BB962C8B-B14F-4D97-AF65-F5344CB8AC3E}">
        <p14:creationId xmlns:p14="http://schemas.microsoft.com/office/powerpoint/2010/main" val="336355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7072331F-AB88-437E-FE4D-4DD6B1FB1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187" y="1002095"/>
            <a:ext cx="3037182" cy="4243606"/>
          </a:xfrm>
          <a:prstGeom prst="rect">
            <a:avLst/>
          </a:prstGeom>
          <a:ln>
            <a:solidFill>
              <a:srgbClr val="308C77"/>
            </a:solidFill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624019-38F8-9E66-A46C-449F238D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20215" y="6417897"/>
            <a:ext cx="2057400" cy="365125"/>
          </a:xfrm>
        </p:spPr>
        <p:txBody>
          <a:bodyPr/>
          <a:lstStyle/>
          <a:p>
            <a:fld id="{5A07C715-B650-4026-8B37-01D1F84E70E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0D8B0B-31B2-3A53-CC29-C9DD84D4C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8" y="1818490"/>
            <a:ext cx="2998167" cy="4237348"/>
          </a:xfrm>
          <a:prstGeom prst="rect">
            <a:avLst/>
          </a:prstGeom>
          <a:ln>
            <a:solidFill>
              <a:srgbClr val="308C77"/>
            </a:solidFill>
          </a:ln>
        </p:spPr>
      </p:pic>
      <p:pic>
        <p:nvPicPr>
          <p:cNvPr id="3" name="Image 2" descr="Une image contenant motif, Graphique, pixel, conception&#10;&#10;Description générée automatiquement">
            <a:extLst>
              <a:ext uri="{FF2B5EF4-FFF2-40B4-BE49-F238E27FC236}">
                <a16:creationId xmlns:a16="http://schemas.microsoft.com/office/drawing/2014/main" id="{8882289B-659B-C29D-11F8-7B78BC1D5B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92" y="1735179"/>
            <a:ext cx="3486150" cy="348615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559ED2A-1A06-EE22-3F41-CAE22D2F444F}"/>
              </a:ext>
            </a:extLst>
          </p:cNvPr>
          <p:cNvSpPr txBox="1"/>
          <p:nvPr/>
        </p:nvSpPr>
        <p:spPr>
          <a:xfrm>
            <a:off x="2743200" y="233541"/>
            <a:ext cx="5056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6CC06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Brochure </a:t>
            </a:r>
            <a:r>
              <a:rPr lang="fr-FR" sz="2800" dirty="0">
                <a:solidFill>
                  <a:srgbClr val="308C7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RBUE/RDUE</a:t>
            </a:r>
          </a:p>
        </p:txBody>
      </p:sp>
    </p:spTree>
    <p:extLst>
      <p:ext uri="{BB962C8B-B14F-4D97-AF65-F5344CB8AC3E}">
        <p14:creationId xmlns:p14="http://schemas.microsoft.com/office/powerpoint/2010/main" val="3315939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8D534-E47A-4436-E8A7-85A1892DC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51861"/>
            <a:ext cx="7886700" cy="1233350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Merci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4679338-E40C-814A-CB3C-D135C1354CC7}"/>
              </a:ext>
            </a:extLst>
          </p:cNvPr>
          <p:cNvSpPr txBox="1"/>
          <p:nvPr/>
        </p:nvSpPr>
        <p:spPr>
          <a:xfrm rot="16200000">
            <a:off x="8026662" y="5546154"/>
            <a:ext cx="1957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Pictures </a:t>
            </a:r>
            <a:r>
              <a:rPr lang="fr-FR" sz="1200" i="1" dirty="0" err="1">
                <a:solidFill>
                  <a:schemeClr val="bg1"/>
                </a:solidFill>
              </a:rPr>
              <a:t>credits</a:t>
            </a:r>
            <a:r>
              <a:rPr lang="fr-FR" sz="1200" i="1" dirty="0">
                <a:solidFill>
                  <a:schemeClr val="bg1"/>
                </a:solidFill>
              </a:rPr>
              <a:t>: IMAGEO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0666FB4-0466-655B-E4F9-2AE98FBACC7F}"/>
              </a:ext>
            </a:extLst>
          </p:cNvPr>
          <p:cNvSpPr txBox="1"/>
          <p:nvPr/>
        </p:nvSpPr>
        <p:spPr>
          <a:xfrm>
            <a:off x="3309937" y="2885211"/>
            <a:ext cx="2524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dirty="0">
                <a:solidFill>
                  <a:schemeClr val="bg1"/>
                </a:solidFill>
                <a:latin typeface="DIN Next LT Arabic" panose="020B0503020203050203" pitchFamily="34" charset="-78"/>
                <a:cs typeface="DIN Next LT Arabic" panose="020B0503020203050203" pitchFamily="34" charset="-78"/>
              </a:rPr>
              <a:t>caroline.duhesme@atibt.org</a:t>
            </a:r>
          </a:p>
        </p:txBody>
      </p:sp>
    </p:spTree>
    <p:extLst>
      <p:ext uri="{BB962C8B-B14F-4D97-AF65-F5344CB8AC3E}">
        <p14:creationId xmlns:p14="http://schemas.microsoft.com/office/powerpoint/2010/main" val="4238835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EE01531-17A9-C899-3FD7-5FDF4E2601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950321" y="6444272"/>
            <a:ext cx="2057400" cy="365125"/>
          </a:xfrm>
        </p:spPr>
        <p:txBody>
          <a:bodyPr/>
          <a:lstStyle/>
          <a:p>
            <a:fld id="{5A07C715-B650-4026-8B37-01D1F84E70E5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C2EDCB-D878-EB17-F265-FA9EFF5A8929}"/>
              </a:ext>
            </a:extLst>
          </p:cNvPr>
          <p:cNvSpPr txBox="1"/>
          <p:nvPr/>
        </p:nvSpPr>
        <p:spPr>
          <a:xfrm>
            <a:off x="2105025" y="1843950"/>
            <a:ext cx="62293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chemeClr val="bg1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Le RDUE</a:t>
            </a:r>
          </a:p>
          <a:p>
            <a:pPr algn="ctr"/>
            <a:r>
              <a:rPr lang="fr-FR" sz="4000" dirty="0">
                <a:solidFill>
                  <a:schemeClr val="bg1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-</a:t>
            </a:r>
            <a:br>
              <a:rPr lang="fr-FR" sz="4000" dirty="0">
                <a:solidFill>
                  <a:schemeClr val="bg1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</a:br>
            <a:r>
              <a:rPr lang="fr-FR" sz="4000" dirty="0">
                <a:solidFill>
                  <a:schemeClr val="bg1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Sources d’informations, certifications, plateformes</a:t>
            </a:r>
          </a:p>
        </p:txBody>
      </p:sp>
    </p:spTree>
    <p:extLst>
      <p:ext uri="{BB962C8B-B14F-4D97-AF65-F5344CB8AC3E}">
        <p14:creationId xmlns:p14="http://schemas.microsoft.com/office/powerpoint/2010/main" val="2419700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C1D2F3-455C-46D6-B497-3A07CEE40B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58813"/>
            <a:ext cx="6342063" cy="635000"/>
          </a:xfrm>
        </p:spPr>
        <p:txBody>
          <a:bodyPr>
            <a:normAutofit fontScale="90000"/>
          </a:bodyPr>
          <a:lstStyle/>
          <a:p>
            <a:r>
              <a:rPr lang="fr-FR" sz="2909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Règlement Déforestation</a:t>
            </a:r>
            <a:br>
              <a:rPr lang="fr-FR" sz="2909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909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l’Union Européenne</a:t>
            </a:r>
            <a:endParaRPr lang="fr-FR" sz="1879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767B8CC-6EAE-6603-678E-0FC81E867C97}"/>
              </a:ext>
            </a:extLst>
          </p:cNvPr>
          <p:cNvSpPr txBox="1"/>
          <p:nvPr/>
        </p:nvSpPr>
        <p:spPr>
          <a:xfrm>
            <a:off x="2743200" y="233541"/>
            <a:ext cx="5056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6CC06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Sources </a:t>
            </a:r>
            <a:r>
              <a:rPr lang="fr-FR" sz="2800" dirty="0">
                <a:solidFill>
                  <a:srgbClr val="308C7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d’information RDUE</a:t>
            </a:r>
          </a:p>
        </p:txBody>
      </p:sp>
      <p:pic>
        <p:nvPicPr>
          <p:cNvPr id="6" name="Image 5" descr="Une image contenant Police, texte, Graphique, conception&#10;&#10;Description générée automatiquement">
            <a:extLst>
              <a:ext uri="{FF2B5EF4-FFF2-40B4-BE49-F238E27FC236}">
                <a16:creationId xmlns:a16="http://schemas.microsoft.com/office/drawing/2014/main" id="{392652D0-CE24-FF85-1A06-D15C88229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75" y="203019"/>
            <a:ext cx="911588" cy="91158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4C21ED1-4AC6-9808-5066-AF6CE98A37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054" y="766763"/>
            <a:ext cx="5103282" cy="18542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0C21FA7-7717-4C4B-86BE-6E1CA215FFF0}"/>
              </a:ext>
            </a:extLst>
          </p:cNvPr>
          <p:cNvSpPr txBox="1"/>
          <p:nvPr/>
        </p:nvSpPr>
        <p:spPr>
          <a:xfrm>
            <a:off x="5271335" y="1582317"/>
            <a:ext cx="1559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77C36C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FAQ de la CE</a:t>
            </a:r>
            <a:endParaRPr lang="fr-FR" dirty="0">
              <a:solidFill>
                <a:srgbClr val="77C36C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DDFE4BC-57F2-8789-C307-74BE3E1895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9321" y="766763"/>
            <a:ext cx="725404" cy="1854295"/>
          </a:xfrm>
          <a:prstGeom prst="rect">
            <a:avLst/>
          </a:prstGeom>
        </p:spPr>
      </p:pic>
      <p:pic>
        <p:nvPicPr>
          <p:cNvPr id="15" name="Image 14" descr="Une image contenant motif, pixel, conception&#10;&#10;Description générée automatiquement">
            <a:extLst>
              <a:ext uri="{FF2B5EF4-FFF2-40B4-BE49-F238E27FC236}">
                <a16:creationId xmlns:a16="http://schemas.microsoft.com/office/drawing/2014/main" id="{811B4B43-742C-FC0B-F147-C9C9ED7E1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53" y="1084263"/>
            <a:ext cx="1456710" cy="145671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2FAE153-A77A-C0FC-AAEE-F533C1AD9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38" y="2659253"/>
            <a:ext cx="7283824" cy="367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470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767B8CC-6EAE-6603-678E-0FC81E867C97}"/>
              </a:ext>
            </a:extLst>
          </p:cNvPr>
          <p:cNvSpPr txBox="1"/>
          <p:nvPr/>
        </p:nvSpPr>
        <p:spPr>
          <a:xfrm>
            <a:off x="2743200" y="233541"/>
            <a:ext cx="5056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6CC06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Plateformes </a:t>
            </a:r>
            <a:r>
              <a:rPr lang="fr-FR" sz="2800" dirty="0">
                <a:solidFill>
                  <a:srgbClr val="308C7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d’information</a:t>
            </a:r>
          </a:p>
        </p:txBody>
      </p:sp>
      <p:pic>
        <p:nvPicPr>
          <p:cNvPr id="6" name="Image 5" descr="Une image contenant Police, texte, Graphique, conception&#10;&#10;Description générée automatiquement">
            <a:extLst>
              <a:ext uri="{FF2B5EF4-FFF2-40B4-BE49-F238E27FC236}">
                <a16:creationId xmlns:a16="http://schemas.microsoft.com/office/drawing/2014/main" id="{392652D0-CE24-FF85-1A06-D15C88229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75" y="203019"/>
            <a:ext cx="911588" cy="91158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709F729-DA2C-ABE5-9D24-D55119C90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12" y="903288"/>
            <a:ext cx="2438525" cy="6350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F604BA1-44D2-4466-5CC9-4FDA1849F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312" y="1538321"/>
            <a:ext cx="2438525" cy="928962"/>
          </a:xfrm>
          <a:prstGeom prst="rect">
            <a:avLst/>
          </a:prstGeom>
        </p:spPr>
      </p:pic>
      <p:pic>
        <p:nvPicPr>
          <p:cNvPr id="10" name="Image 9" descr="Une image contenant motif, carré, pixel, conception&#10;&#10;Description générée automatiquement">
            <a:extLst>
              <a:ext uri="{FF2B5EF4-FFF2-40B4-BE49-F238E27FC236}">
                <a16:creationId xmlns:a16="http://schemas.microsoft.com/office/drawing/2014/main" id="{CACEBE1D-151A-DF57-033B-EB4F52B516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22" y="915082"/>
            <a:ext cx="1430492" cy="143049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2EA2C4F-14E4-26F8-7807-07BA1EF7F9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55" y="3200400"/>
            <a:ext cx="953845" cy="928962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2A8A4C3-C9A5-C604-F9A0-BD300EA55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00" y="3200399"/>
            <a:ext cx="3077686" cy="928961"/>
          </a:xfrm>
          <a:prstGeom prst="rect">
            <a:avLst/>
          </a:prstGeom>
        </p:spPr>
      </p:pic>
      <p:pic>
        <p:nvPicPr>
          <p:cNvPr id="16" name="Image 15" descr="Une image contenant motif, carré, Graphique, Symétrie&#10;&#10;Description générée automatiquement">
            <a:extLst>
              <a:ext uri="{FF2B5EF4-FFF2-40B4-BE49-F238E27FC236}">
                <a16:creationId xmlns:a16="http://schemas.microsoft.com/office/drawing/2014/main" id="{63DAB266-898F-B574-D274-1F89A61034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086" y="3044730"/>
            <a:ext cx="1238989" cy="123898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2776267-5A6B-321C-1790-FE3987119029}"/>
              </a:ext>
            </a:extLst>
          </p:cNvPr>
          <p:cNvSpPr txBox="1"/>
          <p:nvPr/>
        </p:nvSpPr>
        <p:spPr>
          <a:xfrm>
            <a:off x="4181475" y="4164426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/>
              <a:t>https://www.woodrisk.org/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8AF7BA98-2469-855C-B60B-624ED05D38CD}"/>
              </a:ext>
            </a:extLst>
          </p:cNvPr>
          <p:cNvSpPr txBox="1"/>
          <p:nvPr/>
        </p:nvSpPr>
        <p:spPr>
          <a:xfrm>
            <a:off x="1627981" y="2443669"/>
            <a:ext cx="4629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https://www.timbertradeportal.com/fr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DACF757-7197-786A-D13B-18F503244D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5" y="4762358"/>
            <a:ext cx="1585988" cy="111396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F16D021-1B92-89A8-A9DD-EF7D4F16B4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733" y="4832212"/>
            <a:ext cx="1295467" cy="1130358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649D971B-35A9-1E02-2B89-167B40EA0F2D}"/>
              </a:ext>
            </a:extLst>
          </p:cNvPr>
          <p:cNvSpPr txBox="1"/>
          <p:nvPr/>
        </p:nvSpPr>
        <p:spPr>
          <a:xfrm>
            <a:off x="1460946" y="6032767"/>
            <a:ext cx="49745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/>
              <a:t>https://preferredbynature.org/sourcinghub/timber</a:t>
            </a:r>
          </a:p>
        </p:txBody>
      </p:sp>
      <p:pic>
        <p:nvPicPr>
          <p:cNvPr id="30" name="Image 29" descr="Une image contenant motif, pixel, carré, conception&#10;&#10;Description générée automatiquement">
            <a:extLst>
              <a:ext uri="{FF2B5EF4-FFF2-40B4-BE49-F238E27FC236}">
                <a16:creationId xmlns:a16="http://schemas.microsoft.com/office/drawing/2014/main" id="{994DC4E4-6583-5880-13BC-DB3CC59A87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84" y="4667449"/>
            <a:ext cx="1447602" cy="144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6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motif, Graphique, carré, pixel&#10;&#10;Description générée automatiquement">
            <a:extLst>
              <a:ext uri="{FF2B5EF4-FFF2-40B4-BE49-F238E27FC236}">
                <a16:creationId xmlns:a16="http://schemas.microsoft.com/office/drawing/2014/main" id="{2C85762E-CC28-39A7-C9C1-187F529B3A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6" y="658812"/>
            <a:ext cx="1665287" cy="166528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767B8CC-6EAE-6603-678E-0FC81E867C97}"/>
              </a:ext>
            </a:extLst>
          </p:cNvPr>
          <p:cNvSpPr txBox="1"/>
          <p:nvPr/>
        </p:nvSpPr>
        <p:spPr>
          <a:xfrm>
            <a:off x="2743200" y="233541"/>
            <a:ext cx="5056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6CC06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Certification : </a:t>
            </a:r>
            <a:r>
              <a:rPr lang="fr-FR" sz="2800" dirty="0">
                <a:solidFill>
                  <a:srgbClr val="308C7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PEFC</a:t>
            </a:r>
          </a:p>
        </p:txBody>
      </p:sp>
      <p:pic>
        <p:nvPicPr>
          <p:cNvPr id="6" name="Image 5" descr="Une image contenant Police, texte, Graphique, conception&#10;&#10;Description générée automatiquement">
            <a:extLst>
              <a:ext uri="{FF2B5EF4-FFF2-40B4-BE49-F238E27FC236}">
                <a16:creationId xmlns:a16="http://schemas.microsoft.com/office/drawing/2014/main" id="{392652D0-CE24-FF85-1A06-D15C88229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75" y="203019"/>
            <a:ext cx="911588" cy="91158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ABAA4FD-34FF-6817-CD39-5F639FD29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329" y="2000136"/>
            <a:ext cx="6655142" cy="4419827"/>
          </a:xfrm>
          <a:prstGeom prst="rect">
            <a:avLst/>
          </a:prstGeom>
        </p:spPr>
      </p:pic>
      <p:pic>
        <p:nvPicPr>
          <p:cNvPr id="8" name="Image 7" descr="Une image contenant logo, Graphique, Police, symbole&#10;&#10;Description générée automatiquement">
            <a:extLst>
              <a:ext uri="{FF2B5EF4-FFF2-40B4-BE49-F238E27FC236}">
                <a16:creationId xmlns:a16="http://schemas.microsoft.com/office/drawing/2014/main" id="{E0F87F2E-1567-CE50-A2CE-2C7363C0AF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20675"/>
          <a:stretch/>
        </p:blipFill>
        <p:spPr>
          <a:xfrm>
            <a:off x="7742140" y="0"/>
            <a:ext cx="1660697" cy="1752600"/>
          </a:xfrm>
          <a:prstGeom prst="flowChartConnector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EFBB573-E607-BC52-AB4C-2FCBC380C048}"/>
              </a:ext>
            </a:extLst>
          </p:cNvPr>
          <p:cNvSpPr txBox="1"/>
          <p:nvPr/>
        </p:nvSpPr>
        <p:spPr>
          <a:xfrm>
            <a:off x="2743200" y="929941"/>
            <a:ext cx="47005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Page PEFC-RDUE</a:t>
            </a:r>
          </a:p>
          <a:p>
            <a:r>
              <a:rPr lang="fr-FR" dirty="0">
                <a:hlinkClick r:id="rId6"/>
              </a:rPr>
              <a:t>https://pefc.org/eudr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5163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C1D2F3-455C-46D6-B497-3A07CEE40B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58813"/>
            <a:ext cx="6342063" cy="635000"/>
          </a:xfrm>
        </p:spPr>
        <p:txBody>
          <a:bodyPr>
            <a:normAutofit fontScale="90000"/>
          </a:bodyPr>
          <a:lstStyle/>
          <a:p>
            <a:r>
              <a:rPr lang="fr-FR" sz="2909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Règlement Déforestation</a:t>
            </a:r>
            <a:br>
              <a:rPr lang="fr-FR" sz="2909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909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l’Union Européenne</a:t>
            </a:r>
            <a:endParaRPr lang="fr-FR" sz="1879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767B8CC-6EAE-6603-678E-0FC81E867C97}"/>
              </a:ext>
            </a:extLst>
          </p:cNvPr>
          <p:cNvSpPr txBox="1"/>
          <p:nvPr/>
        </p:nvSpPr>
        <p:spPr>
          <a:xfrm>
            <a:off x="2743200" y="233541"/>
            <a:ext cx="5056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6CC06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Certification : </a:t>
            </a:r>
            <a:r>
              <a:rPr lang="fr-FR" sz="2800" dirty="0">
                <a:solidFill>
                  <a:srgbClr val="308C7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FSC</a:t>
            </a:r>
          </a:p>
        </p:txBody>
      </p:sp>
      <p:pic>
        <p:nvPicPr>
          <p:cNvPr id="6" name="Image 5" descr="Une image contenant Police, texte, Graphique, conception&#10;&#10;Description générée automatiquement">
            <a:extLst>
              <a:ext uri="{FF2B5EF4-FFF2-40B4-BE49-F238E27FC236}">
                <a16:creationId xmlns:a16="http://schemas.microsoft.com/office/drawing/2014/main" id="{392652D0-CE24-FF85-1A06-D15C88229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75" y="203019"/>
            <a:ext cx="911588" cy="911588"/>
          </a:xfrm>
          <a:prstGeom prst="rect">
            <a:avLst/>
          </a:prstGeom>
        </p:spPr>
      </p:pic>
      <p:pic>
        <p:nvPicPr>
          <p:cNvPr id="4" name="Image 3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B6C67A4E-F586-85A7-2152-FE37331BEA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1792" y="11113"/>
            <a:ext cx="1790700" cy="1647825"/>
          </a:xfrm>
          <a:prstGeom prst="flowChartConnector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44D8972-99EC-DD00-1745-7B6BCFBDC807}"/>
              </a:ext>
            </a:extLst>
          </p:cNvPr>
          <p:cNvSpPr txBox="1"/>
          <p:nvPr/>
        </p:nvSpPr>
        <p:spPr>
          <a:xfrm>
            <a:off x="2743200" y="929941"/>
            <a:ext cx="47005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Page FSC-RDUE</a:t>
            </a:r>
          </a:p>
          <a:p>
            <a:r>
              <a:rPr lang="fr-FR" dirty="0">
                <a:hlinkClick r:id="rId4"/>
              </a:rPr>
              <a:t>https://fsc.org/en/eudr-regulation-on-deforestation-free-products</a:t>
            </a:r>
            <a:r>
              <a:rPr lang="fr-FR" dirty="0"/>
              <a:t>  </a:t>
            </a:r>
          </a:p>
        </p:txBody>
      </p:sp>
      <p:pic>
        <p:nvPicPr>
          <p:cNvPr id="9" name="Image 8" descr="Une image contenant motif, Graphique, pixel, conception&#10;&#10;Description générée automatiquement">
            <a:extLst>
              <a:ext uri="{FF2B5EF4-FFF2-40B4-BE49-F238E27FC236}">
                <a16:creationId xmlns:a16="http://schemas.microsoft.com/office/drawing/2014/main" id="{91128111-7B8E-431C-EFA9-316AB3438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9450"/>
            <a:ext cx="1641477" cy="164147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E3E5312-656B-29CF-8524-79E262E1BE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2406652"/>
            <a:ext cx="9144000" cy="360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9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9FCD004-7C6E-2871-CF92-69160C7F3536}"/>
              </a:ext>
            </a:extLst>
          </p:cNvPr>
          <p:cNvSpPr/>
          <p:nvPr/>
        </p:nvSpPr>
        <p:spPr>
          <a:xfrm>
            <a:off x="-46182" y="1003455"/>
            <a:ext cx="9214762" cy="1922625"/>
          </a:xfrm>
          <a:prstGeom prst="rect">
            <a:avLst/>
          </a:prstGeom>
          <a:solidFill>
            <a:srgbClr val="F2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9AD492-B727-CD65-441F-0D1671ABD6EF}"/>
              </a:ext>
            </a:extLst>
          </p:cNvPr>
          <p:cNvSpPr txBox="1"/>
          <p:nvPr/>
        </p:nvSpPr>
        <p:spPr>
          <a:xfrm>
            <a:off x="2746610" y="226288"/>
            <a:ext cx="47487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6CC06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Le </a:t>
            </a:r>
            <a:r>
              <a:rPr lang="fr-FR" sz="2800" b="1" dirty="0">
                <a:solidFill>
                  <a:srgbClr val="6CC06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RDUE</a:t>
            </a:r>
            <a:r>
              <a:rPr lang="fr-FR" sz="2800" dirty="0">
                <a:solidFill>
                  <a:srgbClr val="6CC06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 </a:t>
            </a:r>
            <a:r>
              <a:rPr lang="fr-FR" sz="2800" dirty="0">
                <a:solidFill>
                  <a:srgbClr val="0D886E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c’est quoi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B4269B0-AF83-1C5F-2AE6-5B4AC45CF06E}"/>
              </a:ext>
            </a:extLst>
          </p:cNvPr>
          <p:cNvSpPr txBox="1"/>
          <p:nvPr/>
        </p:nvSpPr>
        <p:spPr>
          <a:xfrm>
            <a:off x="357551" y="1179528"/>
            <a:ext cx="78468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Nouvelle </a:t>
            </a:r>
            <a:r>
              <a:rPr lang="fr-FR" sz="2400" b="1" dirty="0">
                <a:solidFill>
                  <a:srgbClr val="92D050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réglementation</a:t>
            </a:r>
            <a:r>
              <a:rPr lang="fr-FR" sz="2400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 de l’Union Européenne relative à la </a:t>
            </a:r>
            <a:r>
              <a:rPr lang="fr-FR" sz="2400" b="1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mise à disposition </a:t>
            </a:r>
            <a:r>
              <a:rPr lang="fr-FR" sz="2400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sur le marché de l’Union et à l’e</a:t>
            </a:r>
            <a:r>
              <a:rPr lang="fr-FR" sz="2400" b="1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xportation</a:t>
            </a:r>
            <a:r>
              <a:rPr lang="fr-FR" sz="2400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 hors de l’UE de produits associés à la </a:t>
            </a:r>
            <a:r>
              <a:rPr lang="fr-FR" sz="2400" b="1" dirty="0">
                <a:solidFill>
                  <a:srgbClr val="92D050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déforestation</a:t>
            </a:r>
            <a:r>
              <a:rPr lang="fr-FR" sz="2400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 et à la </a:t>
            </a:r>
            <a:r>
              <a:rPr lang="fr-FR" sz="2400" b="1" dirty="0">
                <a:solidFill>
                  <a:srgbClr val="92D050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dégradation</a:t>
            </a:r>
            <a:r>
              <a:rPr lang="fr-FR" sz="2400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 des forêts.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DCD79A5-5DE6-B66F-413E-1F2E5866B2CC}"/>
              </a:ext>
            </a:extLst>
          </p:cNvPr>
          <p:cNvSpPr txBox="1"/>
          <p:nvPr/>
        </p:nvSpPr>
        <p:spPr>
          <a:xfrm>
            <a:off x="49788" y="3044647"/>
            <a:ext cx="53936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indent="-1257300">
              <a:tabLst>
                <a:tab pos="1257300" algn="l"/>
              </a:tabLst>
            </a:pPr>
            <a:r>
              <a:rPr lang="fr-FR" sz="2400" b="1" dirty="0"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R</a:t>
            </a:r>
            <a:r>
              <a:rPr lang="fr-FR" sz="2400" b="1" dirty="0">
                <a:solidFill>
                  <a:schemeClr val="accent4">
                    <a:lumMod val="50000"/>
                  </a:schemeClr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B</a:t>
            </a:r>
            <a:r>
              <a:rPr lang="fr-FR" sz="2400" b="1" dirty="0"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UE :	</a:t>
            </a:r>
            <a:r>
              <a:rPr lang="fr-FR" sz="2400" dirty="0"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Règlement </a:t>
            </a:r>
            <a:r>
              <a:rPr lang="fr-FR" sz="2400" b="1" dirty="0">
                <a:solidFill>
                  <a:schemeClr val="accent4">
                    <a:lumMod val="50000"/>
                  </a:schemeClr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Bois</a:t>
            </a:r>
            <a:br>
              <a:rPr lang="fr-FR" sz="2400" b="1" dirty="0">
                <a:solidFill>
                  <a:schemeClr val="accent4">
                    <a:lumMod val="50000"/>
                  </a:schemeClr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</a:br>
            <a:r>
              <a:rPr lang="fr-FR" sz="2400" dirty="0"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de l’Union Européenne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DEC3B18-B153-F081-233A-9828D9450DFE}"/>
              </a:ext>
            </a:extLst>
          </p:cNvPr>
          <p:cNvSpPr txBox="1"/>
          <p:nvPr/>
        </p:nvSpPr>
        <p:spPr>
          <a:xfrm>
            <a:off x="3556700" y="4088677"/>
            <a:ext cx="5773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indent="-1257300">
              <a:tabLst>
                <a:tab pos="1257300" algn="l"/>
              </a:tabLst>
            </a:pPr>
            <a:r>
              <a:rPr lang="fr-FR" sz="2400" b="1" dirty="0"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R</a:t>
            </a:r>
            <a:r>
              <a:rPr lang="fr-FR" sz="2400" b="1" dirty="0">
                <a:solidFill>
                  <a:srgbClr val="308C7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D</a:t>
            </a:r>
            <a:r>
              <a:rPr lang="fr-FR" sz="2400" b="1" dirty="0"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UE :</a:t>
            </a:r>
            <a:r>
              <a:rPr lang="fr-FR" sz="2400" b="1" dirty="0">
                <a:solidFill>
                  <a:srgbClr val="6CC06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	</a:t>
            </a:r>
            <a:r>
              <a:rPr lang="fr-FR" sz="2400" dirty="0"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Règlement </a:t>
            </a:r>
            <a:r>
              <a:rPr lang="fr-FR" sz="2400" b="1" dirty="0">
                <a:solidFill>
                  <a:srgbClr val="308C7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Déforestation</a:t>
            </a:r>
            <a:r>
              <a:rPr lang="fr-FR" sz="2400" dirty="0"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 de l’Union Européenne</a:t>
            </a:r>
          </a:p>
        </p:txBody>
      </p:sp>
      <p:sp>
        <p:nvSpPr>
          <p:cNvPr id="9" name="Flèche : virage 8">
            <a:extLst>
              <a:ext uri="{FF2B5EF4-FFF2-40B4-BE49-F238E27FC236}">
                <a16:creationId xmlns:a16="http://schemas.microsoft.com/office/drawing/2014/main" id="{64CCFFB0-19F4-EE8E-BC24-24BE36CD298C}"/>
              </a:ext>
            </a:extLst>
          </p:cNvPr>
          <p:cNvSpPr/>
          <p:nvPr/>
        </p:nvSpPr>
        <p:spPr>
          <a:xfrm rot="10800000" flipH="1">
            <a:off x="2207257" y="4015260"/>
            <a:ext cx="1078706" cy="417829"/>
          </a:xfrm>
          <a:prstGeom prst="bentArrow">
            <a:avLst>
              <a:gd name="adj1" fmla="val 10271"/>
              <a:gd name="adj2" fmla="val 10659"/>
              <a:gd name="adj3" fmla="val 18023"/>
              <a:gd name="adj4" fmla="val 43750"/>
            </a:avLst>
          </a:prstGeom>
          <a:solidFill>
            <a:srgbClr val="308C7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Organigramme : Connecteur 10">
            <a:extLst>
              <a:ext uri="{FF2B5EF4-FFF2-40B4-BE49-F238E27FC236}">
                <a16:creationId xmlns:a16="http://schemas.microsoft.com/office/drawing/2014/main" id="{5A61EF45-D8D4-C527-4AD8-1A3ADC55B76C}"/>
              </a:ext>
            </a:extLst>
          </p:cNvPr>
          <p:cNvSpPr/>
          <p:nvPr/>
        </p:nvSpPr>
        <p:spPr>
          <a:xfrm>
            <a:off x="7963175" y="0"/>
            <a:ext cx="1368000" cy="1368000"/>
          </a:xfrm>
          <a:prstGeom prst="flowChartConnector">
            <a:avLst/>
          </a:prstGeom>
          <a:solidFill>
            <a:srgbClr val="53B3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Image 18" descr="Une image contenant symbole, Graphique, Police, logo&#10;&#10;Description générée automatiquement">
            <a:extLst>
              <a:ext uri="{FF2B5EF4-FFF2-40B4-BE49-F238E27FC236}">
                <a16:creationId xmlns:a16="http://schemas.microsoft.com/office/drawing/2014/main" id="{85BB77AD-F257-C71A-B8B7-F47AD3B08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711" y="136890"/>
            <a:ext cx="1156928" cy="115692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14417A6-CAFF-B1F8-CFC1-629782B52244}"/>
              </a:ext>
            </a:extLst>
          </p:cNvPr>
          <p:cNvSpPr txBox="1"/>
          <p:nvPr/>
        </p:nvSpPr>
        <p:spPr>
          <a:xfrm>
            <a:off x="1197550" y="5364853"/>
            <a:ext cx="78468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solidFill>
                  <a:srgbClr val="F58735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Applicable en </a:t>
            </a:r>
            <a:r>
              <a:rPr lang="fr-FR" sz="2400" b="1" dirty="0">
                <a:solidFill>
                  <a:srgbClr val="F58735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janvier 2025 </a:t>
            </a:r>
            <a:r>
              <a:rPr lang="fr-FR" sz="2400" dirty="0">
                <a:solidFill>
                  <a:srgbClr val="F58735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(juin 2025 pour les PME)</a:t>
            </a:r>
          </a:p>
        </p:txBody>
      </p:sp>
    </p:spTree>
    <p:extLst>
      <p:ext uri="{BB962C8B-B14F-4D97-AF65-F5344CB8AC3E}">
        <p14:creationId xmlns:p14="http://schemas.microsoft.com/office/powerpoint/2010/main" val="129349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83A9B32-146C-8418-4A7E-CF57B8221F5B}"/>
              </a:ext>
            </a:extLst>
          </p:cNvPr>
          <p:cNvSpPr/>
          <p:nvPr/>
        </p:nvSpPr>
        <p:spPr>
          <a:xfrm>
            <a:off x="-35381" y="1325040"/>
            <a:ext cx="9179381" cy="4668354"/>
          </a:xfrm>
          <a:prstGeom prst="rect">
            <a:avLst/>
          </a:prstGeom>
          <a:solidFill>
            <a:srgbClr val="F2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9AD492-B727-CD65-441F-0D1671ABD6EF}"/>
              </a:ext>
            </a:extLst>
          </p:cNvPr>
          <p:cNvSpPr txBox="1"/>
          <p:nvPr/>
        </p:nvSpPr>
        <p:spPr>
          <a:xfrm>
            <a:off x="2743200" y="233541"/>
            <a:ext cx="5353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6CC06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Le </a:t>
            </a:r>
            <a:r>
              <a:rPr lang="fr-FR" sz="2800" b="1" dirty="0">
                <a:solidFill>
                  <a:srgbClr val="6CC06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RDUE</a:t>
            </a:r>
            <a:r>
              <a:rPr lang="fr-FR" sz="2800" dirty="0">
                <a:solidFill>
                  <a:srgbClr val="6CC06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 : </a:t>
            </a:r>
            <a:r>
              <a:rPr lang="fr-FR" sz="2800" dirty="0">
                <a:solidFill>
                  <a:srgbClr val="0D886E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Qu’est-ce qui change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B4269B0-AF83-1C5F-2AE6-5B4AC45CF06E}"/>
              </a:ext>
            </a:extLst>
          </p:cNvPr>
          <p:cNvSpPr txBox="1"/>
          <p:nvPr/>
        </p:nvSpPr>
        <p:spPr>
          <a:xfrm>
            <a:off x="420417" y="1473261"/>
            <a:ext cx="8154390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308C77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Nouveaux rôles </a:t>
            </a:r>
            <a:r>
              <a:rPr lang="fr-FR" sz="2400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: Grand commerçant et Opérateur aval (transformateur)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308C77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Obligations </a:t>
            </a:r>
            <a:r>
              <a:rPr lang="fr-FR" sz="2400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:</a:t>
            </a:r>
            <a:r>
              <a:rPr lang="fr-FR" sz="1200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 </a:t>
            </a:r>
          </a:p>
          <a:p>
            <a:pPr lvl="1" algn="just"/>
            <a:r>
              <a:rPr lang="fr-FR" sz="1200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	</a:t>
            </a:r>
          </a:p>
          <a:p>
            <a:pPr lvl="1" algn="just"/>
            <a:endParaRPr lang="fr-FR" sz="1200" dirty="0">
              <a:latin typeface="DIN Next LT Arabic Regular" panose="020B0503020203050203" pitchFamily="34" charset="-78"/>
              <a:cs typeface="DIN Next LT Arabic Regular" panose="020B0503020203050203" pitchFamily="34" charset="-78"/>
            </a:endParaRPr>
          </a:p>
          <a:p>
            <a:pPr lvl="1" algn="just"/>
            <a:r>
              <a:rPr lang="fr-FR" sz="2400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	</a:t>
            </a:r>
            <a:r>
              <a:rPr lang="fr-FR" sz="2000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Mettre en place un </a:t>
            </a:r>
            <a:r>
              <a:rPr lang="fr-FR" sz="2000" b="1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système de diligence raisonnée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fr-FR" sz="2400" dirty="0">
              <a:latin typeface="DIN Next LT Arabic Regular" panose="020B0503020203050203" pitchFamily="34" charset="-78"/>
              <a:cs typeface="DIN Next LT Arabic Regular" panose="020B0503020203050203" pitchFamily="34" charset="-78"/>
            </a:endParaRPr>
          </a:p>
          <a:p>
            <a:pPr lvl="1" algn="just"/>
            <a:r>
              <a:rPr lang="fr-FR" sz="2000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	Soumettre une </a:t>
            </a:r>
            <a:r>
              <a:rPr lang="fr-FR" sz="2000" b="1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déclaration de diligence raisonnée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fr-FR" sz="2400" dirty="0">
              <a:latin typeface="DIN Next LT Arabic Regular" panose="020B0503020203050203" pitchFamily="34" charset="-78"/>
              <a:cs typeface="DIN Next LT Arabic Regular" panose="020B0503020203050203" pitchFamily="34" charset="-78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308C77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Responsabilité </a:t>
            </a:r>
            <a:r>
              <a:rPr lang="fr-FR" sz="2400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: </a:t>
            </a:r>
          </a:p>
          <a:p>
            <a:pPr algn="just"/>
            <a:endParaRPr lang="fr-FR" sz="2400" dirty="0">
              <a:latin typeface="DIN Next LT Arabic Regular" panose="020B0503020203050203" pitchFamily="34" charset="-78"/>
              <a:cs typeface="DIN Next LT Arabic Regular" panose="020B0503020203050203" pitchFamily="34" charset="-78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fr-FR" sz="2000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Responsabilité juridique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50C0F38-8AB5-D01A-E811-7AE03169420E}"/>
              </a:ext>
            </a:extLst>
          </p:cNvPr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76" y="-1"/>
            <a:ext cx="1368000" cy="1368000"/>
          </a:xfrm>
          <a:prstGeom prst="flowChartConnector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335792EA-38FB-B45C-CB1B-960F4468AB01}"/>
              </a:ext>
            </a:extLst>
          </p:cNvPr>
          <p:cNvGrpSpPr/>
          <p:nvPr/>
        </p:nvGrpSpPr>
        <p:grpSpPr>
          <a:xfrm>
            <a:off x="743183" y="3775954"/>
            <a:ext cx="648132" cy="608825"/>
            <a:chOff x="632881" y="3625649"/>
            <a:chExt cx="648132" cy="60882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E4C95DD-A627-04B9-1A3E-DC77C7DD6927}"/>
                </a:ext>
              </a:extLst>
            </p:cNvPr>
            <p:cNvSpPr/>
            <p:nvPr/>
          </p:nvSpPr>
          <p:spPr>
            <a:xfrm>
              <a:off x="714847" y="3625649"/>
              <a:ext cx="428419" cy="547858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rgbClr val="6CC067"/>
                </a:solidFill>
              </a:endParaRPr>
            </a:p>
          </p:txBody>
        </p:sp>
        <p:pic>
          <p:nvPicPr>
            <p:cNvPr id="21" name="Image 20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725D9CCC-3889-9910-9761-9202626ED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124" y="3688974"/>
              <a:ext cx="286838" cy="267827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912DF02-A1D7-97A1-3C88-388E6BA3DEB3}"/>
                </a:ext>
              </a:extLst>
            </p:cNvPr>
            <p:cNvSpPr txBox="1"/>
            <p:nvPr/>
          </p:nvSpPr>
          <p:spPr>
            <a:xfrm>
              <a:off x="632881" y="3895920"/>
              <a:ext cx="6481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</a:rPr>
                <a:t>DDR</a:t>
              </a:r>
              <a:endParaRPr lang="fr-FR" sz="1600" b="1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67413808-FF6A-3E23-EDC4-FC05469DEF8E}"/>
              </a:ext>
            </a:extLst>
          </p:cNvPr>
          <p:cNvGrpSpPr/>
          <p:nvPr/>
        </p:nvGrpSpPr>
        <p:grpSpPr>
          <a:xfrm>
            <a:off x="796657" y="3023932"/>
            <a:ext cx="648132" cy="603801"/>
            <a:chOff x="652918" y="2840107"/>
            <a:chExt cx="648132" cy="603801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AF8098D4-EA23-BE17-0144-8460C4FB5AA6}"/>
                </a:ext>
              </a:extLst>
            </p:cNvPr>
            <p:cNvGrpSpPr/>
            <p:nvPr/>
          </p:nvGrpSpPr>
          <p:grpSpPr>
            <a:xfrm>
              <a:off x="710644" y="2840107"/>
              <a:ext cx="425733" cy="547857"/>
              <a:chOff x="710644" y="2840108"/>
              <a:chExt cx="572364" cy="749137"/>
            </a:xfrm>
          </p:grpSpPr>
          <p:sp>
            <p:nvSpPr>
              <p:cNvPr id="26" name="Organigramme : Procédé 25">
                <a:extLst>
                  <a:ext uri="{FF2B5EF4-FFF2-40B4-BE49-F238E27FC236}">
                    <a16:creationId xmlns:a16="http://schemas.microsoft.com/office/drawing/2014/main" id="{0EBEAAAF-96EF-E174-8AF6-95DE54178006}"/>
                  </a:ext>
                </a:extLst>
              </p:cNvPr>
              <p:cNvSpPr/>
              <p:nvPr/>
            </p:nvSpPr>
            <p:spPr>
              <a:xfrm>
                <a:off x="710644" y="2840108"/>
                <a:ext cx="572364" cy="749137"/>
              </a:xfrm>
              <a:prstGeom prst="flowChartProcess">
                <a:avLst/>
              </a:prstGeom>
              <a:solidFill>
                <a:srgbClr val="6CC067"/>
              </a:solidFill>
              <a:ln>
                <a:solidFill>
                  <a:srgbClr val="6CC06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rgbClr val="6CC067"/>
                  </a:solidFill>
                </a:endParaRPr>
              </a:p>
            </p:txBody>
          </p:sp>
          <p:pic>
            <p:nvPicPr>
              <p:cNvPr id="27" name="Image 26" descr="Une image contenant symbole, Graphique, cercle, logo&#10;&#10;Description générée automatiquement">
                <a:extLst>
                  <a:ext uri="{FF2B5EF4-FFF2-40B4-BE49-F238E27FC236}">
                    <a16:creationId xmlns:a16="http://schemas.microsoft.com/office/drawing/2014/main" id="{F83DD4F4-240E-92AE-5276-DBD689CA59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7889" b="98111" l="8000" r="98333">
                            <a14:foregroundMark x1="46444" y1="7889" x2="46444" y2="7889"/>
                            <a14:foregroundMark x1="8889" y1="35333" x2="8889" y2="35333"/>
                            <a14:foregroundMark x1="8667" y1="64444" x2="8667" y2="64444"/>
                            <a14:foregroundMark x1="8222" y1="35556" x2="8222" y2="35556"/>
                            <a14:foregroundMark x1="96000" y1="54000" x2="96000" y2="54000"/>
                            <a14:foregroundMark x1="88222" y1="95889" x2="88222" y2="95889"/>
                            <a14:foregroundMark x1="71778" y1="97778" x2="71778" y2="97778"/>
                            <a14:foregroundMark x1="67556" y1="98222" x2="87000" y2="95000"/>
                            <a14:foregroundMark x1="87000" y1="95000" x2="89333" y2="95667"/>
                            <a14:foregroundMark x1="98333" y1="87667" x2="98333" y2="94556"/>
                            <a14:foregroundMark x1="98333" y1="94556" x2="98222" y2="94000"/>
                            <a14:foregroundMark x1="68111" y1="79000" x2="72889" y2="84111"/>
                            <a14:foregroundMark x1="72889" y1="84111" x2="83667" y2="75889"/>
                          </a14:backgroundRemoval>
                        </a14:imgEffect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735" y="2861463"/>
                <a:ext cx="444059" cy="444062"/>
              </a:xfrm>
              <a:prstGeom prst="rect">
                <a:avLst/>
              </a:prstGeom>
            </p:spPr>
          </p:pic>
        </p:grp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4690BF4B-5629-8F2A-02EB-60DD762FAF90}"/>
                </a:ext>
              </a:extLst>
            </p:cNvPr>
            <p:cNvSpPr txBox="1"/>
            <p:nvPr/>
          </p:nvSpPr>
          <p:spPr>
            <a:xfrm>
              <a:off x="652918" y="3105354"/>
              <a:ext cx="6481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>
                  <a:solidFill>
                    <a:schemeClr val="bg1"/>
                  </a:solidFill>
                </a:rPr>
                <a:t>SDR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71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C4B44E-AD54-25B4-05B7-893589A17B42}"/>
              </a:ext>
            </a:extLst>
          </p:cNvPr>
          <p:cNvSpPr/>
          <p:nvPr/>
        </p:nvSpPr>
        <p:spPr>
          <a:xfrm>
            <a:off x="0" y="2032000"/>
            <a:ext cx="9143999" cy="3972496"/>
          </a:xfrm>
          <a:prstGeom prst="rect">
            <a:avLst/>
          </a:prstGeom>
          <a:solidFill>
            <a:srgbClr val="F2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444F075-126E-F475-9FFD-C60B4FEE37C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1" b="7549"/>
          <a:stretch/>
        </p:blipFill>
        <p:spPr>
          <a:xfrm>
            <a:off x="7953267" y="10232"/>
            <a:ext cx="1368000" cy="1368000"/>
          </a:xfrm>
          <a:prstGeom prst="flowChartConnector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A4A44987-109F-B9D2-D0A5-FA56DE102DD4}"/>
              </a:ext>
            </a:extLst>
          </p:cNvPr>
          <p:cNvSpPr txBox="1"/>
          <p:nvPr/>
        </p:nvSpPr>
        <p:spPr>
          <a:xfrm>
            <a:off x="446707" y="3754123"/>
            <a:ext cx="27241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6"/>
              </a:spcAft>
            </a:pPr>
            <a:r>
              <a:rPr lang="fr-FR" b="1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« Dégradation des forêts »</a:t>
            </a: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 = </a:t>
            </a:r>
            <a:r>
              <a:rPr lang="fr-FR" b="1" dirty="0">
                <a:solidFill>
                  <a:srgbClr val="6CC067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conversion</a:t>
            </a: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 de forêts primaires ou naturellement régénérée en </a:t>
            </a:r>
            <a:r>
              <a:rPr lang="fr-FR" b="1" dirty="0">
                <a:solidFill>
                  <a:srgbClr val="6CC067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plantation</a:t>
            </a: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, en forêts plantées ou en autres terres boisées.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38AC551-88AA-E38B-910D-0D5980F3A352}"/>
              </a:ext>
            </a:extLst>
          </p:cNvPr>
          <p:cNvSpPr txBox="1"/>
          <p:nvPr/>
        </p:nvSpPr>
        <p:spPr>
          <a:xfrm>
            <a:off x="538962" y="2396875"/>
            <a:ext cx="2539641" cy="101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6"/>
              </a:spcAft>
            </a:pPr>
            <a:r>
              <a:rPr lang="fr-FR" b="1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« Déforestation » = </a:t>
            </a:r>
            <a:r>
              <a:rPr lang="fr-FR" b="1" dirty="0">
                <a:solidFill>
                  <a:srgbClr val="6CC067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conversion</a:t>
            </a: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 d'une forêt à des fins </a:t>
            </a:r>
            <a:r>
              <a:rPr lang="fr-FR" b="1" dirty="0">
                <a:solidFill>
                  <a:srgbClr val="6CC067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agricoles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23D4AE3-B11E-C46B-AD2D-93441B9C0E89}"/>
              </a:ext>
            </a:extLst>
          </p:cNvPr>
          <p:cNvSpPr txBox="1"/>
          <p:nvPr/>
        </p:nvSpPr>
        <p:spPr>
          <a:xfrm>
            <a:off x="2743200" y="233541"/>
            <a:ext cx="5056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6CC06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Définitions </a:t>
            </a:r>
            <a:r>
              <a:rPr lang="fr-FR" sz="2800" dirty="0">
                <a:solidFill>
                  <a:srgbClr val="308C7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principales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4F16723-B3E1-228B-884C-223671C06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137" y="2206542"/>
            <a:ext cx="1243938" cy="1243938"/>
          </a:xfrm>
          <a:prstGeom prst="rect">
            <a:avLst/>
          </a:prstGeom>
        </p:spPr>
      </p:pic>
      <p:pic>
        <p:nvPicPr>
          <p:cNvPr id="17" name="Image 16" descr="Une image contenant créativité&#10;&#10;Description générée automatiquement avec une confiance faible">
            <a:extLst>
              <a:ext uri="{FF2B5EF4-FFF2-40B4-BE49-F238E27FC236}">
                <a16:creationId xmlns:a16="http://schemas.microsoft.com/office/drawing/2014/main" id="{CE517301-5FE7-2339-EFD3-82D61D131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68" y="2201771"/>
            <a:ext cx="1243938" cy="1243938"/>
          </a:xfrm>
          <a:prstGeom prst="rect">
            <a:avLst/>
          </a:prstGeom>
        </p:spPr>
      </p:pic>
      <p:pic>
        <p:nvPicPr>
          <p:cNvPr id="19" name="Image 18" descr="Une image contenant Graphique, cercle, Caractère coloré, graphisme&#10;&#10;Description générée automatiquement">
            <a:extLst>
              <a:ext uri="{FF2B5EF4-FFF2-40B4-BE49-F238E27FC236}">
                <a16:creationId xmlns:a16="http://schemas.microsoft.com/office/drawing/2014/main" id="{D864CD48-D888-4DCF-F0D7-8E3C74012E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41" y="4047447"/>
            <a:ext cx="1244768" cy="1244768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4F5A7DA5-D78B-E773-9C1A-4562C3A27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612" y="4058196"/>
            <a:ext cx="1243938" cy="1243938"/>
          </a:xfrm>
          <a:prstGeom prst="rect">
            <a:avLst/>
          </a:prstGeom>
        </p:spPr>
      </p:pic>
      <p:sp>
        <p:nvSpPr>
          <p:cNvPr id="21" name="Flèche : droite 20">
            <a:extLst>
              <a:ext uri="{FF2B5EF4-FFF2-40B4-BE49-F238E27FC236}">
                <a16:creationId xmlns:a16="http://schemas.microsoft.com/office/drawing/2014/main" id="{C71DFC14-CEAB-A373-182A-912EEDA7EF8F}"/>
              </a:ext>
            </a:extLst>
          </p:cNvPr>
          <p:cNvSpPr/>
          <p:nvPr/>
        </p:nvSpPr>
        <p:spPr>
          <a:xfrm>
            <a:off x="5567680" y="2678775"/>
            <a:ext cx="866775" cy="227695"/>
          </a:xfrm>
          <a:prstGeom prst="rightArrow">
            <a:avLst/>
          </a:prstGeom>
          <a:solidFill>
            <a:srgbClr val="6CC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B6C93C9-EDE8-9840-9145-84EC56C98C3D}"/>
              </a:ext>
            </a:extLst>
          </p:cNvPr>
          <p:cNvSpPr txBox="1"/>
          <p:nvPr/>
        </p:nvSpPr>
        <p:spPr>
          <a:xfrm>
            <a:off x="4133875" y="3471494"/>
            <a:ext cx="812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308C77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Forêt</a:t>
            </a:r>
            <a:endParaRPr lang="fr-FR" dirty="0">
              <a:solidFill>
                <a:srgbClr val="308C77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1F07A8B-9B1D-FB3B-A8EF-55DF6B9DDBAE}"/>
              </a:ext>
            </a:extLst>
          </p:cNvPr>
          <p:cNvSpPr txBox="1"/>
          <p:nvPr/>
        </p:nvSpPr>
        <p:spPr>
          <a:xfrm>
            <a:off x="6388509" y="3454588"/>
            <a:ext cx="1969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308C77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Terre agricole</a:t>
            </a:r>
            <a:endParaRPr lang="fr-FR" dirty="0">
              <a:solidFill>
                <a:srgbClr val="308C77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1E55F8A-ED10-0CC6-2C20-A96A5B4F43E5}"/>
              </a:ext>
            </a:extLst>
          </p:cNvPr>
          <p:cNvSpPr txBox="1"/>
          <p:nvPr/>
        </p:nvSpPr>
        <p:spPr>
          <a:xfrm>
            <a:off x="3147864" y="5293844"/>
            <a:ext cx="2724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308C77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Forêt naturelle/primaire</a:t>
            </a:r>
            <a:endParaRPr lang="fr-FR" dirty="0">
              <a:solidFill>
                <a:srgbClr val="308C77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BF6F150-B361-536C-DA8E-14B4360F305B}"/>
              </a:ext>
            </a:extLst>
          </p:cNvPr>
          <p:cNvSpPr txBox="1"/>
          <p:nvPr/>
        </p:nvSpPr>
        <p:spPr>
          <a:xfrm>
            <a:off x="6376310" y="5293844"/>
            <a:ext cx="19692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308C77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Plantation</a:t>
            </a:r>
            <a:endParaRPr lang="fr-FR" dirty="0">
              <a:solidFill>
                <a:srgbClr val="308C77"/>
              </a:solidFill>
            </a:endParaRPr>
          </a:p>
        </p:txBody>
      </p:sp>
      <p:sp>
        <p:nvSpPr>
          <p:cNvPr id="33" name="Flèche : droite 32">
            <a:extLst>
              <a:ext uri="{FF2B5EF4-FFF2-40B4-BE49-F238E27FC236}">
                <a16:creationId xmlns:a16="http://schemas.microsoft.com/office/drawing/2014/main" id="{E6A11E42-0973-6039-51B8-3D8FD95919BA}"/>
              </a:ext>
            </a:extLst>
          </p:cNvPr>
          <p:cNvSpPr/>
          <p:nvPr/>
        </p:nvSpPr>
        <p:spPr>
          <a:xfrm>
            <a:off x="5488628" y="4566317"/>
            <a:ext cx="866775" cy="227695"/>
          </a:xfrm>
          <a:prstGeom prst="rightArrow">
            <a:avLst/>
          </a:prstGeom>
          <a:solidFill>
            <a:srgbClr val="6CC06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478393E-E077-2BDE-F2D3-2FB156AE97D3}"/>
              </a:ext>
            </a:extLst>
          </p:cNvPr>
          <p:cNvSpPr txBox="1"/>
          <p:nvPr/>
        </p:nvSpPr>
        <p:spPr>
          <a:xfrm>
            <a:off x="0" y="1194211"/>
            <a:ext cx="7387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6"/>
              </a:spcAft>
            </a:pP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Les bois et produits dérivés commercialisés ou mis à disposition sur le marché UE doivent être : </a:t>
            </a:r>
            <a:r>
              <a:rPr lang="fr-FR" b="1" dirty="0">
                <a:solidFill>
                  <a:schemeClr val="accent2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Zéro déforestation à partir du 1</a:t>
            </a:r>
            <a:r>
              <a:rPr lang="fr-FR" b="1" baseline="30000" dirty="0">
                <a:solidFill>
                  <a:schemeClr val="accent2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er</a:t>
            </a:r>
            <a:r>
              <a:rPr lang="fr-FR" b="1" dirty="0">
                <a:solidFill>
                  <a:schemeClr val="accent2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 janvier 2021</a:t>
            </a:r>
            <a:endParaRPr lang="fr-FR" dirty="0">
              <a:latin typeface="DIN Next LT Arabic Regular" panose="020B0503020203050203" pitchFamily="34" charset="-78"/>
              <a:cs typeface="DIN Next LT Arabic Regular" panose="020B050302020305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386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51F4A-4451-17F5-B40D-45A1A9D5F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0145E2-9B01-D74A-2490-566D0DF40A1B}"/>
              </a:ext>
            </a:extLst>
          </p:cNvPr>
          <p:cNvSpPr/>
          <p:nvPr/>
        </p:nvSpPr>
        <p:spPr>
          <a:xfrm>
            <a:off x="13596" y="2042160"/>
            <a:ext cx="9143999" cy="4033520"/>
          </a:xfrm>
          <a:prstGeom prst="rect">
            <a:avLst/>
          </a:prstGeom>
          <a:solidFill>
            <a:srgbClr val="F2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F42C852-0C40-0181-8063-0B7AD60B4E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67" y="2926"/>
            <a:ext cx="1368000" cy="1368000"/>
          </a:xfrm>
          <a:prstGeom prst="flowChartConnector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A3A09BC-8B9A-3A85-FDE5-18AB14DF2DB6}"/>
              </a:ext>
            </a:extLst>
          </p:cNvPr>
          <p:cNvSpPr txBox="1"/>
          <p:nvPr/>
        </p:nvSpPr>
        <p:spPr>
          <a:xfrm>
            <a:off x="2743200" y="233541"/>
            <a:ext cx="5056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6CC06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Obligations </a:t>
            </a:r>
            <a:r>
              <a:rPr lang="fr-FR" sz="2800" dirty="0">
                <a:solidFill>
                  <a:srgbClr val="308C7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principales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9BF4E98-39DE-2822-3B96-37AAD98B2ED1}"/>
              </a:ext>
            </a:extLst>
          </p:cNvPr>
          <p:cNvSpPr txBox="1"/>
          <p:nvPr/>
        </p:nvSpPr>
        <p:spPr>
          <a:xfrm>
            <a:off x="0" y="959455"/>
            <a:ext cx="7387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6"/>
              </a:spcAft>
            </a:pP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Les bois et produits dérivés commercialisés ou mis à disposition sur le marché UE doivent être : </a:t>
            </a:r>
            <a:r>
              <a:rPr lang="fr-FR" b="1" dirty="0">
                <a:solidFill>
                  <a:schemeClr val="accent2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Légaux selon la réglementation locale</a:t>
            </a:r>
            <a:endParaRPr lang="fr-FR" dirty="0">
              <a:latin typeface="DIN Next LT Arabic Regular" panose="020B0503020203050203" pitchFamily="34" charset="-78"/>
              <a:cs typeface="DIN Next LT Arabic Regular" panose="020B0503020203050203" pitchFamily="34" charset="-78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5F74A5A-64E0-B93A-A580-691B0A5BD01E}"/>
              </a:ext>
            </a:extLst>
          </p:cNvPr>
          <p:cNvSpPr txBox="1"/>
          <p:nvPr/>
        </p:nvSpPr>
        <p:spPr>
          <a:xfrm>
            <a:off x="1096627" y="2315316"/>
            <a:ext cx="23312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Droits d’utilisation des terres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A7F4105-3CD6-7A20-DB43-317B727426FB}"/>
              </a:ext>
            </a:extLst>
          </p:cNvPr>
          <p:cNvSpPr txBox="1"/>
          <p:nvPr/>
        </p:nvSpPr>
        <p:spPr>
          <a:xfrm>
            <a:off x="1100290" y="3266572"/>
            <a:ext cx="22645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64"/>
              </a:spcAft>
            </a:pP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Protection de l’environnement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3FA0097-422A-798E-7A25-F09A92A03FBA}"/>
              </a:ext>
            </a:extLst>
          </p:cNvPr>
          <p:cNvSpPr txBox="1"/>
          <p:nvPr/>
        </p:nvSpPr>
        <p:spPr>
          <a:xfrm>
            <a:off x="1100290" y="4233979"/>
            <a:ext cx="2497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Gestion et exploitation des forêts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BD9B581-3629-D05F-FECF-434C889CDC44}"/>
              </a:ext>
            </a:extLst>
          </p:cNvPr>
          <p:cNvSpPr txBox="1"/>
          <p:nvPr/>
        </p:nvSpPr>
        <p:spPr>
          <a:xfrm>
            <a:off x="5530540" y="2407223"/>
            <a:ext cx="1993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Droits des tiers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498C700-CF4D-309E-471D-F88215CBD589}"/>
              </a:ext>
            </a:extLst>
          </p:cNvPr>
          <p:cNvSpPr txBox="1"/>
          <p:nvPr/>
        </p:nvSpPr>
        <p:spPr>
          <a:xfrm>
            <a:off x="5513454" y="3329337"/>
            <a:ext cx="2149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Droits du travail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1A5DBF3C-DDD1-E002-A881-9DD5B0D4AAD8}"/>
              </a:ext>
            </a:extLst>
          </p:cNvPr>
          <p:cNvSpPr txBox="1"/>
          <p:nvPr/>
        </p:nvSpPr>
        <p:spPr>
          <a:xfrm>
            <a:off x="5558004" y="5173436"/>
            <a:ext cx="31742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Droits de l’homme protégés par le droit international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5EB26E9-071B-AF7E-AEB0-73563B88C5A3}"/>
              </a:ext>
            </a:extLst>
          </p:cNvPr>
          <p:cNvSpPr txBox="1"/>
          <p:nvPr/>
        </p:nvSpPr>
        <p:spPr>
          <a:xfrm>
            <a:off x="5558004" y="4211990"/>
            <a:ext cx="3622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Principe du CLIP (Consentement libre, informé et préalable)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9A6DDFD-1E54-D84D-18F2-495FCDCDBD57}"/>
              </a:ext>
            </a:extLst>
          </p:cNvPr>
          <p:cNvSpPr txBox="1"/>
          <p:nvPr/>
        </p:nvSpPr>
        <p:spPr>
          <a:xfrm>
            <a:off x="1100290" y="5171141"/>
            <a:ext cx="32297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Fiscalité, commerce et douane et dispositions anticorruption</a:t>
            </a:r>
            <a:endParaRPr lang="fr-FR" dirty="0"/>
          </a:p>
        </p:txBody>
      </p:sp>
      <p:pic>
        <p:nvPicPr>
          <p:cNvPr id="21" name="Image 20" descr="Une image contenant Graphique, graphisme, conception, créativité&#10;&#10;Description générée automatiquement">
            <a:extLst>
              <a:ext uri="{FF2B5EF4-FFF2-40B4-BE49-F238E27FC236}">
                <a16:creationId xmlns:a16="http://schemas.microsoft.com/office/drawing/2014/main" id="{1CF47874-9DA8-78A6-471B-5B9C8FD45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1" y="2316639"/>
            <a:ext cx="646332" cy="646332"/>
          </a:xfrm>
          <a:prstGeom prst="rect">
            <a:avLst/>
          </a:prstGeom>
        </p:spPr>
      </p:pic>
      <p:pic>
        <p:nvPicPr>
          <p:cNvPr id="22" name="Image 21" descr="Une image contenant Graphique, graphisme, Caractère coloré, clipart&#10;&#10;Description générée automatiquement">
            <a:extLst>
              <a:ext uri="{FF2B5EF4-FFF2-40B4-BE49-F238E27FC236}">
                <a16:creationId xmlns:a16="http://schemas.microsoft.com/office/drawing/2014/main" id="{D51FC035-E6E9-156C-E2B5-ACEB3E636C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2" y="3268299"/>
            <a:ext cx="648000" cy="648000"/>
          </a:xfrm>
          <a:prstGeom prst="rect">
            <a:avLst/>
          </a:prstGeom>
        </p:spPr>
      </p:pic>
      <p:pic>
        <p:nvPicPr>
          <p:cNvPr id="24" name="Image 23" descr="Une image contenant créativité&#10;&#10;Description générée automatiquement avec une confiance faible">
            <a:extLst>
              <a:ext uri="{FF2B5EF4-FFF2-40B4-BE49-F238E27FC236}">
                <a16:creationId xmlns:a16="http://schemas.microsoft.com/office/drawing/2014/main" id="{510AB2F0-4A1F-389A-74B4-C3C7F71E23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9" y="4232310"/>
            <a:ext cx="648000" cy="648000"/>
          </a:xfrm>
          <a:prstGeom prst="rect">
            <a:avLst/>
          </a:prstGeom>
        </p:spPr>
      </p:pic>
      <p:pic>
        <p:nvPicPr>
          <p:cNvPr id="25" name="Image 24" descr="Une image contenant clipart, capture d’écran, dessin humoristique, conception&#10;&#10;Description générée automatiquement">
            <a:extLst>
              <a:ext uri="{FF2B5EF4-FFF2-40B4-BE49-F238E27FC236}">
                <a16:creationId xmlns:a16="http://schemas.microsoft.com/office/drawing/2014/main" id="{B07EF6B4-4E26-17BC-3B1C-5818084A59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9" y="5202589"/>
            <a:ext cx="648000" cy="648000"/>
          </a:xfrm>
          <a:prstGeom prst="rect">
            <a:avLst/>
          </a:prstGeom>
        </p:spPr>
      </p:pic>
      <p:pic>
        <p:nvPicPr>
          <p:cNvPr id="26" name="Image 25" descr="Une image contenant clipart, dessin humoristique, illustration&#10;&#10;Description générée automatiquement">
            <a:extLst>
              <a:ext uri="{FF2B5EF4-FFF2-40B4-BE49-F238E27FC236}">
                <a16:creationId xmlns:a16="http://schemas.microsoft.com/office/drawing/2014/main" id="{2A4D928D-15FA-79CE-2A58-E0CD70D729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38" y="3197831"/>
            <a:ext cx="648000" cy="648000"/>
          </a:xfrm>
          <a:prstGeom prst="rect">
            <a:avLst/>
          </a:prstGeom>
        </p:spPr>
      </p:pic>
      <p:pic>
        <p:nvPicPr>
          <p:cNvPr id="27" name="Image 26" descr="Une image contenant clipart, illustration&#10;&#10;Description générée automatiquement">
            <a:extLst>
              <a:ext uri="{FF2B5EF4-FFF2-40B4-BE49-F238E27FC236}">
                <a16:creationId xmlns:a16="http://schemas.microsoft.com/office/drawing/2014/main" id="{32C282C5-8F8E-80EA-63B1-9BF41BB204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38" y="5169472"/>
            <a:ext cx="648000" cy="648000"/>
          </a:xfrm>
          <a:prstGeom prst="rect">
            <a:avLst/>
          </a:prstGeom>
        </p:spPr>
      </p:pic>
      <p:pic>
        <p:nvPicPr>
          <p:cNvPr id="28" name="Image 27" descr="Une image contenant clipart, Dessin d’enfant, Graphique, dessin humoristique&#10;&#10;Description générée automatiquement">
            <a:extLst>
              <a:ext uri="{FF2B5EF4-FFF2-40B4-BE49-F238E27FC236}">
                <a16:creationId xmlns:a16="http://schemas.microsoft.com/office/drawing/2014/main" id="{761A0F11-8A58-374A-0E43-62B9681C1F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88" y="4213776"/>
            <a:ext cx="648000" cy="648000"/>
          </a:xfrm>
          <a:prstGeom prst="rect">
            <a:avLst/>
          </a:prstGeom>
        </p:spPr>
      </p:pic>
      <p:pic>
        <p:nvPicPr>
          <p:cNvPr id="29" name="Image 28" descr="Une image contenant symbole&#10;&#10;Description générée automatiquement">
            <a:extLst>
              <a:ext uri="{FF2B5EF4-FFF2-40B4-BE49-F238E27FC236}">
                <a16:creationId xmlns:a16="http://schemas.microsoft.com/office/drawing/2014/main" id="{656133F7-39C8-25AC-AEC7-E3EAB1E4C7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338" y="2284998"/>
            <a:ext cx="648000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45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2EF2570-A682-F37A-844A-FA1AF239462A}"/>
              </a:ext>
            </a:extLst>
          </p:cNvPr>
          <p:cNvSpPr/>
          <p:nvPr/>
        </p:nvSpPr>
        <p:spPr>
          <a:xfrm>
            <a:off x="0" y="1769991"/>
            <a:ext cx="9143999" cy="4399033"/>
          </a:xfrm>
          <a:prstGeom prst="rect">
            <a:avLst/>
          </a:prstGeom>
          <a:solidFill>
            <a:srgbClr val="F2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38AC551-88AA-E38B-910D-0D5980F3A352}"/>
              </a:ext>
            </a:extLst>
          </p:cNvPr>
          <p:cNvSpPr txBox="1"/>
          <p:nvPr/>
        </p:nvSpPr>
        <p:spPr>
          <a:xfrm>
            <a:off x="375774" y="1963032"/>
            <a:ext cx="846342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6"/>
              </a:spcAft>
            </a:pP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Dans le cadre de la Diligence Raisonnée, les opérateurs doivent recueillir :</a:t>
            </a:r>
          </a:p>
          <a:p>
            <a:pPr marL="285750" indent="-285750" algn="just">
              <a:spcAft>
                <a:spcPts val="606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les informations de </a:t>
            </a:r>
            <a:r>
              <a:rPr lang="fr-FR" b="1" dirty="0">
                <a:solidFill>
                  <a:srgbClr val="6CC067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géolocalisation</a:t>
            </a: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 de </a:t>
            </a:r>
            <a:r>
              <a:rPr lang="fr-FR" b="1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toutes les parcelles </a:t>
            </a: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où ont été exploités les bois des produits concernés</a:t>
            </a:r>
          </a:p>
          <a:p>
            <a:pPr marL="285750" indent="-285750" algn="just">
              <a:spcAft>
                <a:spcPts val="606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ainsi que la </a:t>
            </a:r>
            <a:r>
              <a:rPr lang="fr-FR" b="1" dirty="0">
                <a:solidFill>
                  <a:srgbClr val="6CC067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date/période </a:t>
            </a: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de production.</a:t>
            </a:r>
          </a:p>
          <a:p>
            <a:pPr algn="just">
              <a:spcAft>
                <a:spcPts val="606"/>
              </a:spcAft>
            </a:pPr>
            <a:endParaRPr lang="fr-FR" dirty="0">
              <a:latin typeface="DIN Next LT Arabic Regular" panose="020B0503020203050203" pitchFamily="34" charset="-78"/>
              <a:cs typeface="DIN Next LT Arabic Regular" panose="020B0503020203050203" pitchFamily="34" charset="-78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99AE220-15D0-A7BD-55A5-163684AFEBD2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67" y="2926"/>
            <a:ext cx="1368000" cy="1368000"/>
          </a:xfrm>
          <a:prstGeom prst="flowChartConnector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799B456C-5760-53EB-39C8-2F7AB96E4E47}"/>
              </a:ext>
            </a:extLst>
          </p:cNvPr>
          <p:cNvSpPr txBox="1"/>
          <p:nvPr/>
        </p:nvSpPr>
        <p:spPr>
          <a:xfrm>
            <a:off x="2743200" y="233541"/>
            <a:ext cx="5056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6CC06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Obligations </a:t>
            </a:r>
            <a:r>
              <a:rPr lang="fr-FR" sz="2800" dirty="0">
                <a:solidFill>
                  <a:srgbClr val="308C7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principales</a:t>
            </a:r>
          </a:p>
        </p:txBody>
      </p:sp>
      <p:pic>
        <p:nvPicPr>
          <p:cNvPr id="6" name="Image 5" descr="Une image contenant habits, personne, arbre, plein air&#10;&#10;Description générée automatiquement">
            <a:extLst>
              <a:ext uri="{FF2B5EF4-FFF2-40B4-BE49-F238E27FC236}">
                <a16:creationId xmlns:a16="http://schemas.microsoft.com/office/drawing/2014/main" id="{AE74D630-A5B3-FA7B-CCD9-6D79BB686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708" y="3657101"/>
            <a:ext cx="3728291" cy="248552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B0C84E3-AFFB-279F-C869-65387AB1A676}"/>
              </a:ext>
            </a:extLst>
          </p:cNvPr>
          <p:cNvSpPr txBox="1"/>
          <p:nvPr/>
        </p:nvSpPr>
        <p:spPr>
          <a:xfrm>
            <a:off x="291238" y="3453321"/>
            <a:ext cx="49039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6"/>
              </a:spcAft>
            </a:pP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La géolocalisation correspond aux </a:t>
            </a:r>
            <a:r>
              <a:rPr lang="fr-FR" b="1" dirty="0">
                <a:solidFill>
                  <a:srgbClr val="6CC067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coordonnées GPS </a:t>
            </a: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:</a:t>
            </a:r>
          </a:p>
          <a:p>
            <a:pPr marL="285750" indent="-285750" algn="just">
              <a:spcAft>
                <a:spcPts val="606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de la parcelle de production (parcelle &lt; 4ha),</a:t>
            </a:r>
          </a:p>
          <a:p>
            <a:pPr marL="285750" indent="-285750" algn="just">
              <a:spcAft>
                <a:spcPts val="606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ou du périmètre de la parcelle (utilisation de polygone).</a:t>
            </a:r>
          </a:p>
          <a:p>
            <a:pPr marL="285750" indent="-285750" algn="just">
              <a:spcAft>
                <a:spcPts val="606"/>
              </a:spcAft>
              <a:buFont typeface="Arial" panose="020B0604020202020204" pitchFamily="34" charset="0"/>
              <a:buChar char="•"/>
            </a:pPr>
            <a:endParaRPr lang="fr-FR" dirty="0">
              <a:latin typeface="DIN Next LT Arabic Regular" panose="020B0503020203050203" pitchFamily="34" charset="-78"/>
              <a:cs typeface="DIN Next LT Arabic Regular" panose="020B0503020203050203" pitchFamily="34" charset="-78"/>
            </a:endParaRPr>
          </a:p>
          <a:p>
            <a:pPr marL="263525" algn="just">
              <a:spcAft>
                <a:spcPts val="606"/>
              </a:spcAft>
            </a:pPr>
            <a:r>
              <a:rPr lang="fr-FR" sz="3200" dirty="0">
                <a:solidFill>
                  <a:srgbClr val="F58735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  <a:sym typeface="Wingdings" panose="05000000000000000000" pitchFamily="2" charset="2"/>
              </a:rPr>
              <a:t>≠ traçabilité réelle</a:t>
            </a:r>
            <a:endParaRPr lang="fr-FR" sz="3200" dirty="0">
              <a:solidFill>
                <a:srgbClr val="F58735"/>
              </a:solidFill>
              <a:latin typeface="DIN Next LT Arabic Regular" panose="020B0503020203050203" pitchFamily="34" charset="-78"/>
              <a:cs typeface="DIN Next LT Arabic Regular" panose="020B0503020203050203" pitchFamily="34" charset="-7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372465B-996E-5B72-4857-2E75A7253A5B}"/>
              </a:ext>
            </a:extLst>
          </p:cNvPr>
          <p:cNvSpPr txBox="1"/>
          <p:nvPr/>
        </p:nvSpPr>
        <p:spPr>
          <a:xfrm>
            <a:off x="0" y="940211"/>
            <a:ext cx="7387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6"/>
              </a:spcAft>
            </a:pP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Les bois et produits dérivés commercialisés ou mis à disposition sur le marché UE doivent être : </a:t>
            </a:r>
            <a:r>
              <a:rPr lang="fr-FR" b="1" dirty="0">
                <a:solidFill>
                  <a:schemeClr val="accent2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traçables</a:t>
            </a:r>
            <a:endParaRPr lang="fr-FR" dirty="0">
              <a:latin typeface="DIN Next LT Arabic Regular" panose="020B0503020203050203" pitchFamily="34" charset="-78"/>
              <a:cs typeface="DIN Next LT Arabic Regular" panose="020B050302020305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6139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51F4A-4451-17F5-B40D-45A1A9D5F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0145E2-9B01-D74A-2490-566D0DF40A1B}"/>
              </a:ext>
            </a:extLst>
          </p:cNvPr>
          <p:cNvSpPr/>
          <p:nvPr/>
        </p:nvSpPr>
        <p:spPr>
          <a:xfrm>
            <a:off x="13596" y="1727200"/>
            <a:ext cx="9143999" cy="4216400"/>
          </a:xfrm>
          <a:prstGeom prst="rect">
            <a:avLst/>
          </a:prstGeom>
          <a:solidFill>
            <a:srgbClr val="F2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F42C852-0C40-0181-8063-0B7AD60B4EA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267" y="2926"/>
            <a:ext cx="1368000" cy="1368000"/>
          </a:xfrm>
          <a:prstGeom prst="flowChartConnector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BA3A09BC-8B9A-3A85-FDE5-18AB14DF2DB6}"/>
              </a:ext>
            </a:extLst>
          </p:cNvPr>
          <p:cNvSpPr txBox="1"/>
          <p:nvPr/>
        </p:nvSpPr>
        <p:spPr>
          <a:xfrm>
            <a:off x="2743200" y="233541"/>
            <a:ext cx="5056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6CC06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Obligations </a:t>
            </a:r>
            <a:r>
              <a:rPr lang="fr-FR" sz="2800" dirty="0">
                <a:solidFill>
                  <a:srgbClr val="308C7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principales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68ECA2D-8D9F-FA8E-8DA2-0FF6C6AF903C}"/>
              </a:ext>
            </a:extLst>
          </p:cNvPr>
          <p:cNvSpPr txBox="1"/>
          <p:nvPr/>
        </p:nvSpPr>
        <p:spPr>
          <a:xfrm>
            <a:off x="1789091" y="2220977"/>
            <a:ext cx="6964488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6"/>
              </a:spcAft>
              <a:buFont typeface="Wingdings" panose="05000000000000000000" pitchFamily="2" charset="2"/>
              <a:buChar char="Ø"/>
            </a:pP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La </a:t>
            </a:r>
            <a:r>
              <a:rPr lang="fr-FR" b="1" dirty="0">
                <a:solidFill>
                  <a:srgbClr val="6CC067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déclaration de diligence raisonnée </a:t>
            </a: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contient les informations suivantes (annexe 2) :</a:t>
            </a:r>
          </a:p>
          <a:p>
            <a:pPr marL="742950" lvl="1" indent="-285750" algn="just">
              <a:spcAft>
                <a:spcPts val="606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Coordonnées opérateur</a:t>
            </a:r>
          </a:p>
          <a:p>
            <a:pPr marL="742950" lvl="1" indent="-285750" algn="just">
              <a:spcAft>
                <a:spcPts val="606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Description du produit (nom, quantité, </a:t>
            </a:r>
            <a:r>
              <a:rPr lang="fr-FR" dirty="0" err="1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etc</a:t>
            </a: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)</a:t>
            </a:r>
          </a:p>
          <a:p>
            <a:pPr marL="742950" lvl="1" indent="-285750" algn="just">
              <a:spcAft>
                <a:spcPts val="606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Pays de production et données de géolocalisation </a:t>
            </a:r>
          </a:p>
          <a:p>
            <a:pPr marL="742950" lvl="1" indent="-285750" algn="just">
              <a:spcAft>
                <a:spcPts val="606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Référence de la déclaration de DR précédent (le cas échéant)</a:t>
            </a:r>
          </a:p>
          <a:p>
            <a:pPr marL="742950" lvl="1" indent="-285750" algn="just">
              <a:spcAft>
                <a:spcPts val="606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Mention certifiant avoir menée une diligence raisonnée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9BF4E98-39DE-2822-3B96-37AAD98B2ED1}"/>
              </a:ext>
            </a:extLst>
          </p:cNvPr>
          <p:cNvSpPr txBox="1"/>
          <p:nvPr/>
        </p:nvSpPr>
        <p:spPr>
          <a:xfrm>
            <a:off x="0" y="950371"/>
            <a:ext cx="77994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6"/>
              </a:spcAft>
            </a:pP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Les bois et produits dérivés commercialisés ou mis à disposition sur le marché UE doivent être couverts par une </a:t>
            </a:r>
            <a:r>
              <a:rPr lang="fr-FR" b="1" dirty="0">
                <a:solidFill>
                  <a:schemeClr val="accent2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déclaration de diligence raisonnée </a:t>
            </a:r>
            <a:endParaRPr lang="fr-FR" dirty="0">
              <a:latin typeface="DIN Next LT Arabic Regular" panose="020B0503020203050203" pitchFamily="34" charset="-78"/>
              <a:cs typeface="DIN Next LT Arabic Regular" panose="020B0503020203050203" pitchFamily="34" charset="-78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593C5B2-CBC1-D8B9-C912-B3A4244058DF}"/>
              </a:ext>
            </a:extLst>
          </p:cNvPr>
          <p:cNvGrpSpPr/>
          <p:nvPr/>
        </p:nvGrpSpPr>
        <p:grpSpPr>
          <a:xfrm>
            <a:off x="-3511" y="2496693"/>
            <a:ext cx="1133255" cy="1056733"/>
            <a:chOff x="34589" y="3654933"/>
            <a:chExt cx="1133255" cy="1056733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57435A11-8D8D-C82C-3620-446125AD7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9" y="3654933"/>
              <a:ext cx="1133255" cy="10567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BFB618-3828-7906-A755-A6AB3877A8C2}"/>
                </a:ext>
              </a:extLst>
            </p:cNvPr>
            <p:cNvSpPr/>
            <p:nvPr/>
          </p:nvSpPr>
          <p:spPr>
            <a:xfrm>
              <a:off x="120315" y="3665341"/>
              <a:ext cx="975062" cy="163710"/>
            </a:xfrm>
            <a:prstGeom prst="rect">
              <a:avLst/>
            </a:prstGeom>
            <a:solidFill>
              <a:srgbClr val="2F8C76"/>
            </a:solidFill>
            <a:ln>
              <a:solidFill>
                <a:srgbClr val="2F8C7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F9E955F-CA8A-CE3D-8E20-8BBBF1FD73A1}"/>
              </a:ext>
            </a:extLst>
          </p:cNvPr>
          <p:cNvGrpSpPr/>
          <p:nvPr/>
        </p:nvGrpSpPr>
        <p:grpSpPr>
          <a:xfrm>
            <a:off x="13596" y="2507101"/>
            <a:ext cx="1133255" cy="1058400"/>
            <a:chOff x="-9525" y="4927020"/>
            <a:chExt cx="1133255" cy="10584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9E150B4-B37D-3A80-E347-DE0C1F55932E}"/>
                </a:ext>
              </a:extLst>
            </p:cNvPr>
            <p:cNvSpPr/>
            <p:nvPr/>
          </p:nvSpPr>
          <p:spPr>
            <a:xfrm>
              <a:off x="-9525" y="4927020"/>
              <a:ext cx="1133255" cy="1058400"/>
            </a:xfrm>
            <a:prstGeom prst="rect">
              <a:avLst/>
            </a:prstGeom>
            <a:solidFill>
              <a:srgbClr val="2F8C7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1" name="Image 20" descr="Une image contenant noir, obscurité&#10;&#10;Description générée automatiquement">
              <a:extLst>
                <a:ext uri="{FF2B5EF4-FFF2-40B4-BE49-F238E27FC236}">
                  <a16:creationId xmlns:a16="http://schemas.microsoft.com/office/drawing/2014/main" id="{2D3C49B4-3CA8-0AFF-37DA-8D4DCBB19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521" y="5325831"/>
              <a:ext cx="606830" cy="56661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2A6FCCC-F8EE-498F-DEA2-B80A8AF9CFD5}"/>
                </a:ext>
              </a:extLst>
            </p:cNvPr>
            <p:cNvSpPr/>
            <p:nvPr/>
          </p:nvSpPr>
          <p:spPr>
            <a:xfrm>
              <a:off x="-2728" y="4974920"/>
              <a:ext cx="1119659" cy="271112"/>
            </a:xfrm>
            <a:prstGeom prst="rect">
              <a:avLst/>
            </a:prstGeom>
            <a:solidFill>
              <a:srgbClr val="308C7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900" b="1" dirty="0">
                  <a:solidFill>
                    <a:schemeClr val="bg1"/>
                  </a:solidFill>
                  <a:latin typeface="URWDINW05-Medium" panose="01000000000000000000" pitchFamily="2" charset="0"/>
                  <a:cs typeface="DIN Next LT Arabic Regular" panose="020B0503020203050203" pitchFamily="34" charset="-78"/>
                </a:rPr>
                <a:t>DÉCLARATION DR</a:t>
              </a:r>
              <a:endParaRPr lang="fr-FR" sz="900" dirty="0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72503638-BF2C-4A54-7A32-BFF3B16B0AE3}"/>
              </a:ext>
            </a:extLst>
          </p:cNvPr>
          <p:cNvSpPr txBox="1"/>
          <p:nvPr/>
        </p:nvSpPr>
        <p:spPr>
          <a:xfrm>
            <a:off x="0" y="5133575"/>
            <a:ext cx="90640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algn="just">
              <a:spcAft>
                <a:spcPts val="606"/>
              </a:spcAft>
            </a:pPr>
            <a:r>
              <a:rPr lang="fr-FR" sz="2400" dirty="0">
                <a:solidFill>
                  <a:srgbClr val="F58735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  <a:sym typeface="Wingdings" panose="05000000000000000000" pitchFamily="2" charset="2"/>
              </a:rPr>
              <a:t>Pas de saisie des données et informations collectées dans le SDR</a:t>
            </a:r>
            <a:endParaRPr lang="fr-FR" sz="2400" dirty="0">
              <a:solidFill>
                <a:srgbClr val="F58735"/>
              </a:solidFill>
              <a:latin typeface="DIN Next LT Arabic Regular" panose="020B0503020203050203" pitchFamily="34" charset="-78"/>
              <a:cs typeface="DIN Next LT Arabic Regular" panose="020B0503020203050203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4708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B1C55ABA-9F8E-38E8-E544-DF78396A14B8}"/>
              </a:ext>
            </a:extLst>
          </p:cNvPr>
          <p:cNvSpPr txBox="1"/>
          <p:nvPr/>
        </p:nvSpPr>
        <p:spPr>
          <a:xfrm>
            <a:off x="2743200" y="233541"/>
            <a:ext cx="5056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6CC06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Mise </a:t>
            </a:r>
            <a:r>
              <a:rPr lang="fr-FR" sz="2800" dirty="0">
                <a:solidFill>
                  <a:srgbClr val="308C7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en œuvre par la CE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958D44-AB94-F020-3A70-DD785E19293F}"/>
              </a:ext>
            </a:extLst>
          </p:cNvPr>
          <p:cNvSpPr/>
          <p:nvPr/>
        </p:nvSpPr>
        <p:spPr>
          <a:xfrm>
            <a:off x="0" y="1391246"/>
            <a:ext cx="9143999" cy="4704753"/>
          </a:xfrm>
          <a:prstGeom prst="rect">
            <a:avLst/>
          </a:prstGeom>
          <a:solidFill>
            <a:srgbClr val="F2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91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A892564-7F62-3A85-69B3-0A08B7FDCC5E}"/>
              </a:ext>
            </a:extLst>
          </p:cNvPr>
          <p:cNvSpPr txBox="1"/>
          <p:nvPr/>
        </p:nvSpPr>
        <p:spPr>
          <a:xfrm>
            <a:off x="2013665" y="1517211"/>
            <a:ext cx="702556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6"/>
              </a:spcAft>
            </a:pPr>
            <a:r>
              <a:rPr lang="fr-FR" b="1" dirty="0">
                <a:solidFill>
                  <a:srgbClr val="6CC067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Evaluations de risque pays </a:t>
            </a: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(UE et pays tiers) :</a:t>
            </a:r>
          </a:p>
          <a:p>
            <a:pPr marL="285750" indent="-285750" algn="just">
              <a:spcAft>
                <a:spcPts val="606"/>
              </a:spcAft>
              <a:buFont typeface="Arial" panose="020B0604020202020204" pitchFamily="34" charset="0"/>
              <a:buChar char="•"/>
            </a:pPr>
            <a:endParaRPr lang="fr-FR" dirty="0">
              <a:latin typeface="DIN Next LT Arabic Regular" panose="020B0503020203050203" pitchFamily="34" charset="-78"/>
              <a:cs typeface="DIN Next LT Arabic Regular" panose="020B0503020203050203" pitchFamily="34" charset="-78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9C4732-CBD2-E46B-94F7-68C9810F30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3099"/>
            <a:ext cx="1538319" cy="140085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AC6E1E0-5D56-33F4-3957-41C2D1A942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072" y="1580649"/>
            <a:ext cx="1008159" cy="1393303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5E45F06-A27D-5561-900F-C10D8186CCA2}"/>
              </a:ext>
            </a:extLst>
          </p:cNvPr>
          <p:cNvGrpSpPr/>
          <p:nvPr/>
        </p:nvGrpSpPr>
        <p:grpSpPr>
          <a:xfrm>
            <a:off x="2382986" y="1932101"/>
            <a:ext cx="5345365" cy="308385"/>
            <a:chOff x="2454106" y="3367452"/>
            <a:chExt cx="5345365" cy="308385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F218810-2039-C3A9-3E88-CBF8E3F2695F}"/>
                </a:ext>
              </a:extLst>
            </p:cNvPr>
            <p:cNvSpPr txBox="1"/>
            <p:nvPr/>
          </p:nvSpPr>
          <p:spPr>
            <a:xfrm>
              <a:off x="2454106" y="3367611"/>
              <a:ext cx="1650819" cy="308226"/>
            </a:xfrm>
            <a:prstGeom prst="rect">
              <a:avLst/>
            </a:prstGeom>
            <a:solidFill>
              <a:srgbClr val="72C16E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364"/>
                </a:spcAft>
              </a:pPr>
              <a:r>
                <a:rPr lang="fr-FR" sz="13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Risque faible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CA3EBE5B-9E55-53F5-A948-67BE1AAC4173}"/>
                </a:ext>
              </a:extLst>
            </p:cNvPr>
            <p:cNvSpPr txBox="1"/>
            <p:nvPr/>
          </p:nvSpPr>
          <p:spPr>
            <a:xfrm>
              <a:off x="4301379" y="3367611"/>
              <a:ext cx="1650819" cy="308226"/>
            </a:xfrm>
            <a:prstGeom prst="rect">
              <a:avLst/>
            </a:prstGeom>
            <a:solidFill>
              <a:srgbClr val="FFCC0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364"/>
                </a:spcAft>
              </a:pPr>
              <a:r>
                <a:rPr lang="fr-FR" sz="13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Risque standard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4DFB083-69BD-2D90-DDF5-62CA39D9998C}"/>
                </a:ext>
              </a:extLst>
            </p:cNvPr>
            <p:cNvSpPr txBox="1"/>
            <p:nvPr/>
          </p:nvSpPr>
          <p:spPr>
            <a:xfrm>
              <a:off x="6148652" y="3367452"/>
              <a:ext cx="1650819" cy="308226"/>
            </a:xfrm>
            <a:prstGeom prst="rect">
              <a:avLst/>
            </a:prstGeom>
            <a:solidFill>
              <a:srgbClr val="EA415F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364"/>
                </a:spcAft>
              </a:pPr>
              <a:r>
                <a:rPr lang="fr-FR" sz="1333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Risque élevé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D00C9302-E8C9-21D2-A313-6CD9E61D0A1C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094" y="-7262"/>
            <a:ext cx="1294905" cy="1395118"/>
          </a:xfrm>
          <a:prstGeom prst="flowChartConnector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8EBECC4-D777-3C9A-7D88-AD71964D1DA3}"/>
              </a:ext>
            </a:extLst>
          </p:cNvPr>
          <p:cNvSpPr txBox="1"/>
          <p:nvPr/>
        </p:nvSpPr>
        <p:spPr>
          <a:xfrm>
            <a:off x="2035379" y="2264851"/>
            <a:ext cx="682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58735"/>
                </a:solidFill>
              </a:rPr>
              <a:t>Mise en œuvre retardée : tous les pays en risque standard en 2025 !!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C472DF9-9C6C-91A8-0625-7052E0450C72}"/>
              </a:ext>
            </a:extLst>
          </p:cNvPr>
          <p:cNvSpPr txBox="1"/>
          <p:nvPr/>
        </p:nvSpPr>
        <p:spPr>
          <a:xfrm>
            <a:off x="2004899" y="3365146"/>
            <a:ext cx="709223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6"/>
              </a:spcAft>
            </a:pPr>
            <a:r>
              <a:rPr lang="fr-FR" b="1" dirty="0">
                <a:solidFill>
                  <a:srgbClr val="6CC067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Système d’information </a:t>
            </a: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:</a:t>
            </a:r>
          </a:p>
          <a:p>
            <a:pPr marL="285750" indent="-285750" algn="just">
              <a:spcAft>
                <a:spcPts val="606"/>
              </a:spcAft>
              <a:buFont typeface="Arial" panose="020B0604020202020204" pitchFamily="34" charset="0"/>
              <a:buChar char="•"/>
            </a:pPr>
            <a:endParaRPr lang="fr-FR" dirty="0">
              <a:latin typeface="DIN Next LT Arabic Regular" panose="020B0503020203050203" pitchFamily="34" charset="-78"/>
              <a:cs typeface="DIN Next LT Arabic Regular" panose="020B0503020203050203" pitchFamily="34" charset="-78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25F381A-7AB9-EE05-7700-F2A864F4D175}"/>
              </a:ext>
            </a:extLst>
          </p:cNvPr>
          <p:cNvGrpSpPr/>
          <p:nvPr/>
        </p:nvGrpSpPr>
        <p:grpSpPr>
          <a:xfrm>
            <a:off x="0" y="3315083"/>
            <a:ext cx="1514475" cy="1322311"/>
            <a:chOff x="1219200" y="4704348"/>
            <a:chExt cx="2695575" cy="2349078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CFA1CC3-C3A3-2505-9833-24B4F0F8FB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133"/>
            <a:stretch/>
          </p:blipFill>
          <p:spPr>
            <a:xfrm>
              <a:off x="1219200" y="4704348"/>
              <a:ext cx="2695575" cy="752864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77045234-8A82-2141-AD6E-856C58547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19200" y="5453224"/>
              <a:ext cx="2695575" cy="1600202"/>
            </a:xfrm>
            <a:prstGeom prst="rect">
              <a:avLst/>
            </a:prstGeom>
          </p:spPr>
        </p:pic>
      </p:grpSp>
      <p:sp>
        <p:nvSpPr>
          <p:cNvPr id="25" name="ZoneTexte 24">
            <a:extLst>
              <a:ext uri="{FF2B5EF4-FFF2-40B4-BE49-F238E27FC236}">
                <a16:creationId xmlns:a16="http://schemas.microsoft.com/office/drawing/2014/main" id="{1F3DCF5E-D717-4B33-4F8F-0031E45315E3}"/>
              </a:ext>
            </a:extLst>
          </p:cNvPr>
          <p:cNvSpPr txBox="1"/>
          <p:nvPr/>
        </p:nvSpPr>
        <p:spPr>
          <a:xfrm>
            <a:off x="2013664" y="3795180"/>
            <a:ext cx="7211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58735"/>
                </a:solidFill>
                <a:sym typeface="Wingdings" panose="05000000000000000000" pitchFamily="2" charset="2"/>
              </a:rPr>
              <a:t> </a:t>
            </a:r>
            <a:r>
              <a:rPr lang="fr-FR" sz="2400" dirty="0">
                <a:solidFill>
                  <a:srgbClr val="F58735"/>
                </a:solidFill>
              </a:rPr>
              <a:t>Déc 23-Janv 24 : Test du système : nombreux retours</a:t>
            </a:r>
          </a:p>
          <a:p>
            <a:r>
              <a:rPr lang="fr-FR" sz="2400" dirty="0">
                <a:solidFill>
                  <a:srgbClr val="F58735"/>
                </a:solidFill>
                <a:sym typeface="Wingdings" panose="05000000000000000000" pitchFamily="2" charset="2"/>
              </a:rPr>
              <a:t> </a:t>
            </a:r>
            <a:r>
              <a:rPr lang="fr-FR" sz="2400" dirty="0">
                <a:solidFill>
                  <a:srgbClr val="F58735"/>
                </a:solidFill>
              </a:rPr>
              <a:t>Mai : test API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D56A458-0CFA-3882-60AF-A90369553D44}"/>
              </a:ext>
            </a:extLst>
          </p:cNvPr>
          <p:cNvSpPr txBox="1"/>
          <p:nvPr/>
        </p:nvSpPr>
        <p:spPr>
          <a:xfrm>
            <a:off x="2073353" y="4804237"/>
            <a:ext cx="7092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6"/>
              </a:spcAft>
            </a:pPr>
            <a:r>
              <a:rPr lang="fr-FR" b="1" dirty="0">
                <a:solidFill>
                  <a:srgbClr val="6CC067"/>
                </a:solidFill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FAQ et guides d’orientation </a:t>
            </a:r>
            <a:r>
              <a:rPr lang="fr-FR" dirty="0">
                <a:latin typeface="DIN Next LT Arabic Regular" panose="020B0503020203050203" pitchFamily="34" charset="-78"/>
                <a:cs typeface="DIN Next LT Arabic Regular" panose="020B0503020203050203" pitchFamily="34" charset="-78"/>
              </a:rPr>
              <a:t>: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1954461-FE44-3E49-2C1A-2686CDFDF1FC}"/>
              </a:ext>
            </a:extLst>
          </p:cNvPr>
          <p:cNvSpPr txBox="1"/>
          <p:nvPr/>
        </p:nvSpPr>
        <p:spPr>
          <a:xfrm>
            <a:off x="2073353" y="5137015"/>
            <a:ext cx="72116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F58735"/>
                </a:solidFill>
                <a:sym typeface="Wingdings" panose="05000000000000000000" pitchFamily="2" charset="2"/>
              </a:rPr>
              <a:t> FAQ : dernière version en décembre 2023</a:t>
            </a:r>
            <a:endParaRPr lang="fr-FR" sz="2400" dirty="0">
              <a:solidFill>
                <a:srgbClr val="F58735"/>
              </a:solidFill>
            </a:endParaRPr>
          </a:p>
          <a:p>
            <a:r>
              <a:rPr lang="fr-FR" sz="2400" dirty="0">
                <a:solidFill>
                  <a:srgbClr val="F58735"/>
                </a:solidFill>
                <a:sym typeface="Wingdings" panose="05000000000000000000" pitchFamily="2" charset="2"/>
              </a:rPr>
              <a:t> Guide : un draft pour le Bois</a:t>
            </a:r>
            <a:endParaRPr lang="fr-FR" sz="2400" dirty="0">
              <a:solidFill>
                <a:srgbClr val="F58735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9B66E66-39E6-F2E6-46D1-490D92C0D78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3167"/>
          <a:stretch/>
        </p:blipFill>
        <p:spPr>
          <a:xfrm>
            <a:off x="35631" y="4884866"/>
            <a:ext cx="1467055" cy="116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1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B1C55ABA-9F8E-38E8-E544-DF78396A14B8}"/>
              </a:ext>
            </a:extLst>
          </p:cNvPr>
          <p:cNvSpPr txBox="1"/>
          <p:nvPr/>
        </p:nvSpPr>
        <p:spPr>
          <a:xfrm>
            <a:off x="2743200" y="233541"/>
            <a:ext cx="50562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6CC06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Système </a:t>
            </a:r>
            <a:r>
              <a:rPr lang="fr-FR" sz="2800" dirty="0">
                <a:solidFill>
                  <a:srgbClr val="308C77"/>
                </a:solidFill>
                <a:latin typeface="URWDINW05-Medium" panose="01000000000000000000" pitchFamily="2" charset="0"/>
                <a:cs typeface="DIN Next LT Arabic Regular" panose="020B0503020203050203" pitchFamily="34" charset="-78"/>
              </a:rPr>
              <a:t>d’information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506B199-CB4F-A3CB-4391-23576818CDB3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175" y="2927"/>
            <a:ext cx="1368000" cy="1368000"/>
          </a:xfrm>
          <a:prstGeom prst="flowChartConnector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6BC366D-19FA-3466-997B-1D0781E3F7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7" y="1370927"/>
            <a:ext cx="9011113" cy="45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34143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239</TotalTime>
  <Words>677</Words>
  <Application>Microsoft Office PowerPoint</Application>
  <PresentationFormat>Affichage à l'écran (4:3)</PresentationFormat>
  <Paragraphs>106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DIN Next LT Arabic</vt:lpstr>
      <vt:lpstr>DIN Next LT Arabic Regular</vt:lpstr>
      <vt:lpstr>Grandview</vt:lpstr>
      <vt:lpstr>URWDINW05-Medium</vt:lpstr>
      <vt:lpstr>Wingdings</vt:lpstr>
      <vt:lpstr>Thème Office</vt:lpstr>
      <vt:lpstr>Règlement Déforestation de l’UE (RDUE)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  <vt:lpstr>Présentation PowerPoint</vt:lpstr>
      <vt:lpstr>Règlement Déforestation de l’Union Européenne</vt:lpstr>
      <vt:lpstr>Présentation PowerPoint</vt:lpstr>
      <vt:lpstr>Présentation PowerPoint</vt:lpstr>
      <vt:lpstr>Règlement Déforestation de l’Union Européenne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ATIBT</dc:creator>
  <cp:lastModifiedBy>ATIBT</cp:lastModifiedBy>
  <cp:revision>58</cp:revision>
  <dcterms:created xsi:type="dcterms:W3CDTF">2023-06-13T07:43:22Z</dcterms:created>
  <dcterms:modified xsi:type="dcterms:W3CDTF">2024-05-29T09:08:12Z</dcterms:modified>
</cp:coreProperties>
</file>