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7" r:id="rId6"/>
    <p:sldMasterId id="2147483664" r:id="rId7"/>
    <p:sldMasterId id="2147483671" r:id="rId8"/>
    <p:sldMasterId id="2147483678" r:id="rId9"/>
    <p:sldMasterId id="2147483685" r:id="rId10"/>
    <p:sldMasterId id="2147483692" r:id="rId11"/>
    <p:sldMasterId id="2147483699" r:id="rId12"/>
    <p:sldMasterId id="2147483706" r:id="rId13"/>
  </p:sldMasterIdLst>
  <p:notesMasterIdLst>
    <p:notesMasterId r:id="rId27"/>
  </p:notesMasterIdLst>
  <p:sldIdLst>
    <p:sldId id="812" r:id="rId14"/>
    <p:sldId id="577" r:id="rId15"/>
    <p:sldId id="583" r:id="rId16"/>
    <p:sldId id="576" r:id="rId17"/>
    <p:sldId id="513" r:id="rId18"/>
    <p:sldId id="516" r:id="rId19"/>
    <p:sldId id="517" r:id="rId20"/>
    <p:sldId id="423" r:id="rId21"/>
    <p:sldId id="806" r:id="rId22"/>
    <p:sldId id="808" r:id="rId23"/>
    <p:sldId id="805" r:id="rId24"/>
    <p:sldId id="809" r:id="rId25"/>
    <p:sldId id="270" r:id="rId26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00"/>
    <a:srgbClr val="1615F5"/>
    <a:srgbClr val="DBB428"/>
    <a:srgbClr val="262626"/>
    <a:srgbClr val="FF99FF"/>
    <a:srgbClr val="FFB929"/>
    <a:srgbClr val="7C0000"/>
    <a:srgbClr val="0080FF"/>
    <a:srgbClr val="1E8282"/>
    <a:srgbClr val="DB5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71093" autoAdjust="0"/>
  </p:normalViewPr>
  <p:slideViewPr>
    <p:cSldViewPr snapToGrid="0">
      <p:cViewPr varScale="1">
        <p:scale>
          <a:sx n="55" d="100"/>
          <a:sy n="55" d="100"/>
        </p:scale>
        <p:origin x="134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223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march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Graphiques%20pr&#233;visions_sc%20sans%20PL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Graphiques%20pr&#233;visions_sc%20sans%20PL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Graphiques%20pr&#233;visions_sc%20sans%20PL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Production%20et%20emplo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59531674079155E-2"/>
          <c:y val="5.0925925925925923E-2"/>
          <c:w val="0.88218492758212375"/>
          <c:h val="0.67980917091245952"/>
        </c:manualLayout>
      </c:layout>
      <c:lineChart>
        <c:grouping val="standard"/>
        <c:varyColors val="0"/>
        <c:ser>
          <c:idx val="0"/>
          <c:order val="0"/>
          <c:tx>
            <c:strRef>
              <c:f>Macroéconomie!$AR$3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67-4518-824C-994BF1726B20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67-4518-824C-994BF1726B20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67-4518-824C-994BF1726B20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67-4518-824C-994BF1726B20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67-4518-824C-994BF1726B20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67-4518-824C-994BF1726B20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ysClr val="windowText" lastClr="0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67-4518-824C-994BF1726B20}"/>
              </c:ext>
            </c:extLst>
          </c:dPt>
          <c:cat>
            <c:strRef>
              <c:f>Macroéconomie!$AH$22:$AH$39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 (e)</c:v>
                </c:pt>
                <c:pt idx="17">
                  <c:v>2025 (p)</c:v>
                </c:pt>
              </c:strCache>
            </c:strRef>
          </c:cat>
          <c:val>
            <c:numRef>
              <c:f>Macroéconomie!$AR$22:$AR$39</c:f>
              <c:numCache>
                <c:formatCode>#,##0</c:formatCode>
                <c:ptCount val="18"/>
                <c:pt idx="0">
                  <c:v>100</c:v>
                </c:pt>
                <c:pt idx="1">
                  <c:v>97.17541773829096</c:v>
                </c:pt>
                <c:pt idx="2">
                  <c:v>99.11926425418298</c:v>
                </c:pt>
                <c:pt idx="3">
                  <c:v>101.53537642731433</c:v>
                </c:pt>
                <c:pt idx="4">
                  <c:v>101.7220342310069</c:v>
                </c:pt>
                <c:pt idx="5">
                  <c:v>102.51724822498869</c:v>
                </c:pt>
                <c:pt idx="6">
                  <c:v>103.54020793786401</c:v>
                </c:pt>
                <c:pt idx="7">
                  <c:v>104.64471890914041</c:v>
                </c:pt>
                <c:pt idx="8">
                  <c:v>105.54468255012748</c:v>
                </c:pt>
                <c:pt idx="9">
                  <c:v>107.74384517752345</c:v>
                </c:pt>
                <c:pt idx="10">
                  <c:v>109.51718353717432</c:v>
                </c:pt>
                <c:pt idx="11">
                  <c:v>111.73758161260031</c:v>
                </c:pt>
                <c:pt idx="12">
                  <c:v>103.42359142284194</c:v>
                </c:pt>
                <c:pt idx="13">
                  <c:v>110.54157084319451</c:v>
                </c:pt>
                <c:pt idx="14">
                  <c:v>113.38341805949941</c:v>
                </c:pt>
                <c:pt idx="15">
                  <c:v>114.44523507328684</c:v>
                </c:pt>
                <c:pt idx="16">
                  <c:v>115.55850261128812</c:v>
                </c:pt>
                <c:pt idx="17">
                  <c:v>116.04262827550438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3167-4518-824C-994BF1726B20}"/>
            </c:ext>
          </c:extLst>
        </c:ser>
        <c:ser>
          <c:idx val="1"/>
          <c:order val="1"/>
          <c:tx>
            <c:strRef>
              <c:f>Macroéconomie!$AS$3</c:f>
              <c:strCache>
                <c:ptCount val="1"/>
                <c:pt idx="0">
                  <c:v>Dépenses de consommation des ménages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3167-4518-824C-994BF1726B20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3167-4518-824C-994BF1726B20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3167-4518-824C-994BF1726B20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3167-4518-824C-994BF1726B20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3167-4518-824C-994BF1726B20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3167-4518-824C-994BF1726B20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3167-4518-824C-994BF1726B20}"/>
              </c:ext>
            </c:extLst>
          </c:dPt>
          <c:cat>
            <c:strRef>
              <c:f>Macroéconomie!$AH$22:$AH$39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 (e)</c:v>
                </c:pt>
                <c:pt idx="17">
                  <c:v>2025 (p)</c:v>
                </c:pt>
              </c:strCache>
            </c:strRef>
          </c:cat>
          <c:val>
            <c:numRef>
              <c:f>Macroéconomie!$AS$22:$AS$39</c:f>
              <c:numCache>
                <c:formatCode>#,##0</c:formatCode>
                <c:ptCount val="18"/>
                <c:pt idx="0">
                  <c:v>100</c:v>
                </c:pt>
                <c:pt idx="1">
                  <c:v>100.11433897012122</c:v>
                </c:pt>
                <c:pt idx="2">
                  <c:v>101.97776468194299</c:v>
                </c:pt>
                <c:pt idx="3">
                  <c:v>102.7653646294422</c:v>
                </c:pt>
                <c:pt idx="4">
                  <c:v>102.35892394520538</c:v>
                </c:pt>
                <c:pt idx="5">
                  <c:v>102.95651683680975</c:v>
                </c:pt>
                <c:pt idx="6">
                  <c:v>103.94213990051276</c:v>
                </c:pt>
                <c:pt idx="7">
                  <c:v>105.60190482734198</c:v>
                </c:pt>
                <c:pt idx="8">
                  <c:v>107.41635329156173</c:v>
                </c:pt>
                <c:pt idx="9">
                  <c:v>108.99111274368603</c:v>
                </c:pt>
                <c:pt idx="10">
                  <c:v>110.19008633561219</c:v>
                </c:pt>
                <c:pt idx="11">
                  <c:v>112.05668323612758</c:v>
                </c:pt>
                <c:pt idx="12">
                  <c:v>104.82540404027057</c:v>
                </c:pt>
                <c:pt idx="13">
                  <c:v>110.29896381409435</c:v>
                </c:pt>
                <c:pt idx="14">
                  <c:v>113.68746702183981</c:v>
                </c:pt>
                <c:pt idx="15">
                  <c:v>114.62772446950858</c:v>
                </c:pt>
                <c:pt idx="16">
                  <c:v>115.34824159474549</c:v>
                </c:pt>
                <c:pt idx="17">
                  <c:v>116.63629695922018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3167-4518-824C-994BF1726B20}"/>
            </c:ext>
          </c:extLst>
        </c:ser>
        <c:ser>
          <c:idx val="2"/>
          <c:order val="2"/>
          <c:tx>
            <c:strRef>
              <c:f>Macroéconomie!$AT$3</c:f>
              <c:strCache>
                <c:ptCount val="1"/>
                <c:pt idx="0">
                  <c:v>Dépenses des administrations publiques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3167-4518-824C-994BF1726B20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3167-4518-824C-994BF1726B20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3167-4518-824C-994BF1726B20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3167-4518-824C-994BF1726B20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3167-4518-824C-994BF1726B20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3167-4518-824C-994BF1726B20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3167-4518-824C-994BF1726B20}"/>
              </c:ext>
            </c:extLst>
          </c:dPt>
          <c:cat>
            <c:strRef>
              <c:f>Macroéconomie!$AH$22:$AH$39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 (e)</c:v>
                </c:pt>
                <c:pt idx="17">
                  <c:v>2025 (p)</c:v>
                </c:pt>
              </c:strCache>
            </c:strRef>
          </c:cat>
          <c:val>
            <c:numRef>
              <c:f>Macroéconomie!$AT$22:$AT$39</c:f>
              <c:numCache>
                <c:formatCode>#,##0</c:formatCode>
                <c:ptCount val="18"/>
                <c:pt idx="0">
                  <c:v>100</c:v>
                </c:pt>
                <c:pt idx="1">
                  <c:v>102.78495401467397</c:v>
                </c:pt>
                <c:pt idx="2">
                  <c:v>104.06997883488533</c:v>
                </c:pt>
                <c:pt idx="3">
                  <c:v>105.57296989042364</c:v>
                </c:pt>
                <c:pt idx="4">
                  <c:v>107.28971712230987</c:v>
                </c:pt>
                <c:pt idx="5">
                  <c:v>109.0631087840967</c:v>
                </c:pt>
                <c:pt idx="6">
                  <c:v>110.48859648115615</c:v>
                </c:pt>
                <c:pt idx="7">
                  <c:v>111.6838704985858</c:v>
                </c:pt>
                <c:pt idx="8">
                  <c:v>113.41382200636103</c:v>
                </c:pt>
                <c:pt idx="9">
                  <c:v>115.27926086673632</c:v>
                </c:pt>
                <c:pt idx="10">
                  <c:v>116.23551835394349</c:v>
                </c:pt>
                <c:pt idx="11">
                  <c:v>117.43270603454545</c:v>
                </c:pt>
                <c:pt idx="12">
                  <c:v>112.41756895885241</c:v>
                </c:pt>
                <c:pt idx="13">
                  <c:v>119.87128701502992</c:v>
                </c:pt>
                <c:pt idx="14">
                  <c:v>122.94214230764814</c:v>
                </c:pt>
                <c:pt idx="15">
                  <c:v>123.7983152109431</c:v>
                </c:pt>
                <c:pt idx="16">
                  <c:v>125.51380615029473</c:v>
                </c:pt>
                <c:pt idx="17">
                  <c:v>125.91126653643734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C-3167-4518-824C-994BF1726B20}"/>
            </c:ext>
          </c:extLst>
        </c:ser>
        <c:ser>
          <c:idx val="3"/>
          <c:order val="3"/>
          <c:tx>
            <c:v>Investissement des entreprises</c:v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3167-4518-824C-994BF1726B20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3167-4518-824C-994BF1726B20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3167-4518-824C-994BF1726B20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3167-4518-824C-994BF1726B20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3167-4518-824C-994BF1726B20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3167-4518-824C-994BF1726B20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3167-4518-824C-994BF1726B20}"/>
              </c:ext>
            </c:extLst>
          </c:dPt>
          <c:cat>
            <c:strRef>
              <c:f>Macroéconomie!$AH$22:$AH$39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 (e)</c:v>
                </c:pt>
                <c:pt idx="17">
                  <c:v>2025 (p)</c:v>
                </c:pt>
              </c:strCache>
            </c:strRef>
          </c:cat>
          <c:val>
            <c:numRef>
              <c:f>Macroéconomie!$AV$22:$AV$39</c:f>
              <c:numCache>
                <c:formatCode>#,##0</c:formatCode>
                <c:ptCount val="18"/>
                <c:pt idx="0">
                  <c:v>100</c:v>
                </c:pt>
                <c:pt idx="1">
                  <c:v>87.074062426291363</c:v>
                </c:pt>
                <c:pt idx="2">
                  <c:v>90.05857378724744</c:v>
                </c:pt>
                <c:pt idx="3">
                  <c:v>94.498388238069026</c:v>
                </c:pt>
                <c:pt idx="4">
                  <c:v>93.5108892208507</c:v>
                </c:pt>
                <c:pt idx="5">
                  <c:v>93.371334224388704</c:v>
                </c:pt>
                <c:pt idx="6">
                  <c:v>94.626542967214419</c:v>
                </c:pt>
                <c:pt idx="7">
                  <c:v>97.383442094504275</c:v>
                </c:pt>
                <c:pt idx="8">
                  <c:v>100.31409702020599</c:v>
                </c:pt>
                <c:pt idx="9">
                  <c:v>104.25701706108971</c:v>
                </c:pt>
                <c:pt idx="10">
                  <c:v>109.47362214010535</c:v>
                </c:pt>
                <c:pt idx="11">
                  <c:v>112.5454045129334</c:v>
                </c:pt>
                <c:pt idx="12">
                  <c:v>106.66561836622377</c:v>
                </c:pt>
                <c:pt idx="13">
                  <c:v>117.46363707838665</c:v>
                </c:pt>
                <c:pt idx="14">
                  <c:v>120.82789527478576</c:v>
                </c:pt>
                <c:pt idx="15">
                  <c:v>124.06517808003773</c:v>
                </c:pt>
                <c:pt idx="16">
                  <c:v>122.3282655869172</c:v>
                </c:pt>
                <c:pt idx="17">
                  <c:v>119.94286440797232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3B-3167-4518-824C-994BF1726B20}"/>
            </c:ext>
          </c:extLst>
        </c:ser>
        <c:ser>
          <c:idx val="4"/>
          <c:order val="4"/>
          <c:tx>
            <c:v>Investissement des ménages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3167-4518-824C-994BF1726B20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3167-4518-824C-994BF1726B20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3167-4518-824C-994BF1726B20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3167-4518-824C-994BF1726B20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3167-4518-824C-994BF1726B20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3167-4518-824C-994BF1726B20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3167-4518-824C-994BF1726B20}"/>
              </c:ext>
            </c:extLst>
          </c:dPt>
          <c:cat>
            <c:strRef>
              <c:f>Macroéconomie!$AH$22:$AH$39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 (e)</c:v>
                </c:pt>
                <c:pt idx="17">
                  <c:v>2025 (p)</c:v>
                </c:pt>
              </c:strCache>
            </c:strRef>
          </c:cat>
          <c:val>
            <c:numRef>
              <c:f>Macroéconomie!$AW$22:$AW$39</c:f>
              <c:numCache>
                <c:formatCode>#,##0</c:formatCode>
                <c:ptCount val="18"/>
                <c:pt idx="0">
                  <c:v>100</c:v>
                </c:pt>
                <c:pt idx="1">
                  <c:v>86.845717781112867</c:v>
                </c:pt>
                <c:pt idx="2">
                  <c:v>87.692132609731644</c:v>
                </c:pt>
                <c:pt idx="3">
                  <c:v>89.08765016750479</c:v>
                </c:pt>
                <c:pt idx="4">
                  <c:v>87.433229250389431</c:v>
                </c:pt>
                <c:pt idx="5">
                  <c:v>86.986549828227581</c:v>
                </c:pt>
                <c:pt idx="6">
                  <c:v>84.414586785970855</c:v>
                </c:pt>
                <c:pt idx="7">
                  <c:v>83.029738322676096</c:v>
                </c:pt>
                <c:pt idx="8">
                  <c:v>85.34848818931242</c:v>
                </c:pt>
                <c:pt idx="9">
                  <c:v>90.128953788595453</c:v>
                </c:pt>
                <c:pt idx="10">
                  <c:v>91.745677238553839</c:v>
                </c:pt>
                <c:pt idx="11">
                  <c:v>94.227308614226899</c:v>
                </c:pt>
                <c:pt idx="12">
                  <c:v>87.510758003599065</c:v>
                </c:pt>
                <c:pt idx="13">
                  <c:v>100.61809620678127</c:v>
                </c:pt>
                <c:pt idx="14">
                  <c:v>97.13854886089635</c:v>
                </c:pt>
                <c:pt idx="15">
                  <c:v>88.894183920963357</c:v>
                </c:pt>
                <c:pt idx="16">
                  <c:v>81.960437575128211</c:v>
                </c:pt>
                <c:pt idx="17">
                  <c:v>78.490779051114458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A-3167-4518-824C-994BF1726B20}"/>
            </c:ext>
          </c:extLst>
        </c:ser>
        <c:ser>
          <c:idx val="5"/>
          <c:order val="5"/>
          <c:tx>
            <c:v>Investissement des administrations publiques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3167-4518-824C-994BF1726B20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3167-4518-824C-994BF1726B20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3167-4518-824C-994BF1726B20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2-3167-4518-824C-994BF1726B20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3167-4518-824C-994BF1726B20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3167-4518-824C-994BF1726B20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3167-4518-824C-994BF1726B20}"/>
              </c:ext>
            </c:extLst>
          </c:dPt>
          <c:cat>
            <c:strRef>
              <c:f>Macroéconomie!$AH$22:$AH$39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 (e)</c:v>
                </c:pt>
                <c:pt idx="17">
                  <c:v>2025 (p)</c:v>
                </c:pt>
              </c:strCache>
            </c:strRef>
          </c:cat>
          <c:val>
            <c:numRef>
              <c:f>Macroéconomie!$AX$22:$AX$39</c:f>
              <c:numCache>
                <c:formatCode>#,##0</c:formatCode>
                <c:ptCount val="18"/>
                <c:pt idx="0">
                  <c:v>100</c:v>
                </c:pt>
                <c:pt idx="1">
                  <c:v>105.44352805952693</c:v>
                </c:pt>
                <c:pt idx="2">
                  <c:v>106.08074045693775</c:v>
                </c:pt>
                <c:pt idx="3">
                  <c:v>99.858845355003936</c:v>
                </c:pt>
                <c:pt idx="4">
                  <c:v>100.82676292069124</c:v>
                </c:pt>
                <c:pt idx="5">
                  <c:v>102.45508257546733</c:v>
                </c:pt>
                <c:pt idx="6">
                  <c:v>97.209171018934882</c:v>
                </c:pt>
                <c:pt idx="7">
                  <c:v>93.269948176080348</c:v>
                </c:pt>
                <c:pt idx="8">
                  <c:v>93.911193563348178</c:v>
                </c:pt>
                <c:pt idx="9">
                  <c:v>92.797080115343505</c:v>
                </c:pt>
                <c:pt idx="10">
                  <c:v>95.274344135024492</c:v>
                </c:pt>
                <c:pt idx="11">
                  <c:v>102.80998568288601</c:v>
                </c:pt>
                <c:pt idx="12">
                  <c:v>97.058942146760501</c:v>
                </c:pt>
                <c:pt idx="13">
                  <c:v>99.412191728337802</c:v>
                </c:pt>
                <c:pt idx="14">
                  <c:v>99.423282450444631</c:v>
                </c:pt>
                <c:pt idx="15">
                  <c:v>106.30860438385997</c:v>
                </c:pt>
                <c:pt idx="16">
                  <c:v>108.48793077372909</c:v>
                </c:pt>
                <c:pt idx="17">
                  <c:v>109.57281008146639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3167-4518-824C-994BF1726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En indice en volume (base 100 en 2008)</a:t>
                </a:r>
              </a:p>
            </c:rich>
          </c:tx>
          <c:layout>
            <c:manualLayout>
              <c:xMode val="edge"/>
              <c:yMode val="edge"/>
              <c:x val="4.1666273585389364E-3"/>
              <c:y val="5.97535211776071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8.4695035239907415E-2"/>
          <c:y val="0.81610749748292666"/>
          <c:w val="0.80455222983728891"/>
          <c:h val="0.17195091179035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3774761556897E-2"/>
          <c:y val="5.0926028612620605E-2"/>
          <c:w val="0.80241154338202214"/>
          <c:h val="0.75641888981040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Autorisations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0C-4C22-91C4-152574ABF663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C-4C22-91C4-152574ABF663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C-4C22-91C4-152574ABF663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0C-4C22-91C4-152574ABF663}"/>
              </c:ext>
            </c:extLst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0C-4C22-91C4-152574ABF663}"/>
              </c:ext>
            </c:extLst>
          </c:dPt>
          <c:dPt>
            <c:idx val="34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0C-4C22-91C4-152574ABF663}"/>
              </c:ext>
            </c:extLst>
          </c:dPt>
          <c:dPt>
            <c:idx val="35"/>
            <c:invertIfNegative val="0"/>
            <c:bubble3D val="0"/>
            <c:spPr>
              <a:pattFill prst="horzBrick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0C-4C22-91C4-152574ABF663}"/>
              </c:ext>
            </c:extLst>
          </c:dPt>
          <c:cat>
            <c:strRef>
              <c:f>Feuil1!$A$8:$A$43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(e)</c:v>
                </c:pt>
                <c:pt idx="35">
                  <c:v>2025 (p)</c:v>
                </c:pt>
              </c:strCache>
            </c:strRef>
          </c:cat>
          <c:val>
            <c:numRef>
              <c:f>Feuil1!$B$8:$B$43</c:f>
              <c:numCache>
                <c:formatCode>#,##0</c:formatCode>
                <c:ptCount val="36"/>
                <c:pt idx="0">
                  <c:v>402.99999999999989</c:v>
                </c:pt>
                <c:pt idx="1">
                  <c:v>389</c:v>
                </c:pt>
                <c:pt idx="2">
                  <c:v>353</c:v>
                </c:pt>
                <c:pt idx="3">
                  <c:v>347.1</c:v>
                </c:pt>
                <c:pt idx="4">
                  <c:v>379.1</c:v>
                </c:pt>
                <c:pt idx="5">
                  <c:v>322.8</c:v>
                </c:pt>
                <c:pt idx="6">
                  <c:v>321.39999999999998</c:v>
                </c:pt>
                <c:pt idx="7">
                  <c:v>326.20000000000005</c:v>
                </c:pt>
                <c:pt idx="8">
                  <c:v>439.5</c:v>
                </c:pt>
                <c:pt idx="9">
                  <c:v>354.1</c:v>
                </c:pt>
                <c:pt idx="10">
                  <c:v>390.98899999999998</c:v>
                </c:pt>
                <c:pt idx="11">
                  <c:v>379.59100000000001</c:v>
                </c:pt>
                <c:pt idx="12">
                  <c:v>376.78500000000003</c:v>
                </c:pt>
                <c:pt idx="13">
                  <c:v>413.86900000000003</c:v>
                </c:pt>
                <c:pt idx="14">
                  <c:v>500.37299999999999</c:v>
                </c:pt>
                <c:pt idx="15">
                  <c:v>551.721</c:v>
                </c:pt>
                <c:pt idx="16">
                  <c:v>602.39200000000005</c:v>
                </c:pt>
                <c:pt idx="17">
                  <c:v>571.54399999999998</c:v>
                </c:pt>
                <c:pt idx="18">
                  <c:v>476.56099999999998</c:v>
                </c:pt>
                <c:pt idx="19">
                  <c:v>381.05399999999997</c:v>
                </c:pt>
                <c:pt idx="20">
                  <c:v>477.55599999999998</c:v>
                </c:pt>
                <c:pt idx="21">
                  <c:v>518.66300000000001</c:v>
                </c:pt>
                <c:pt idx="22">
                  <c:v>483.13600000000002</c:v>
                </c:pt>
                <c:pt idx="23">
                  <c:v>423.91399999999999</c:v>
                </c:pt>
                <c:pt idx="24" formatCode="0">
                  <c:v>382.01</c:v>
                </c:pt>
                <c:pt idx="25" formatCode="0">
                  <c:v>406.09399999999999</c:v>
                </c:pt>
                <c:pt idx="26" formatCode="0">
                  <c:v>465.38099999999997</c:v>
                </c:pt>
                <c:pt idx="27" formatCode="0">
                  <c:v>494.59199999999998</c:v>
                </c:pt>
                <c:pt idx="28">
                  <c:v>464.86500000000001</c:v>
                </c:pt>
                <c:pt idx="29">
                  <c:v>452.55700000000002</c:v>
                </c:pt>
                <c:pt idx="30">
                  <c:v>396.267</c:v>
                </c:pt>
                <c:pt idx="31">
                  <c:v>473.14800000000002</c:v>
                </c:pt>
                <c:pt idx="32">
                  <c:v>492.52800000000002</c:v>
                </c:pt>
                <c:pt idx="33">
                  <c:v>374.024</c:v>
                </c:pt>
                <c:pt idx="34">
                  <c:v>334.404</c:v>
                </c:pt>
                <c:pt idx="35" formatCode="0">
                  <c:v>283.19499999999999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0C-4C22-91C4-152574ABF663}"/>
            </c:ext>
          </c:extLst>
        </c:ser>
        <c:ser>
          <c:idx val="1"/>
          <c:order val="1"/>
          <c:tx>
            <c:strRef>
              <c:f>Feuil1!$E$3</c:f>
              <c:strCache>
                <c:ptCount val="1"/>
                <c:pt idx="0">
                  <c:v>Mises en chantier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F0C-4C22-91C4-152574ABF663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F0C-4C22-91C4-152574ABF663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F0C-4C22-91C4-152574ABF663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EF0C-4C22-91C4-152574ABF663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EF0C-4C22-91C4-152574ABF663}"/>
              </c:ext>
            </c:extLst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EF0C-4C22-91C4-152574ABF663}"/>
              </c:ext>
            </c:extLst>
          </c:dPt>
          <c:dPt>
            <c:idx val="35"/>
            <c:invertIfNegative val="0"/>
            <c:bubble3D val="0"/>
            <c:spPr>
              <a:pattFill prst="horzBrick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EF0C-4C22-91C4-152574ABF663}"/>
              </c:ext>
            </c:extLst>
          </c:dPt>
          <c:cat>
            <c:strRef>
              <c:f>Feuil1!$A$8:$A$43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(e)</c:v>
                </c:pt>
                <c:pt idx="35">
                  <c:v>2025 (p)</c:v>
                </c:pt>
              </c:strCache>
            </c:strRef>
          </c:cat>
          <c:val>
            <c:numRef>
              <c:f>Feuil1!$E$8:$E$43</c:f>
              <c:numCache>
                <c:formatCode>#,##0</c:formatCode>
                <c:ptCount val="36"/>
                <c:pt idx="0">
                  <c:v>308.80000000000007</c:v>
                </c:pt>
                <c:pt idx="1">
                  <c:v>301.7</c:v>
                </c:pt>
                <c:pt idx="2">
                  <c:v>275.39999999999998</c:v>
                </c:pt>
                <c:pt idx="3">
                  <c:v>276.7</c:v>
                </c:pt>
                <c:pt idx="4">
                  <c:v>320</c:v>
                </c:pt>
                <c:pt idx="5">
                  <c:v>298.60000000000002</c:v>
                </c:pt>
                <c:pt idx="6">
                  <c:v>285.2</c:v>
                </c:pt>
                <c:pt idx="7">
                  <c:v>294.3</c:v>
                </c:pt>
                <c:pt idx="8">
                  <c:v>334.10000000000008</c:v>
                </c:pt>
                <c:pt idx="9">
                  <c:v>354.10000000000008</c:v>
                </c:pt>
                <c:pt idx="10">
                  <c:v>337.63400000000001</c:v>
                </c:pt>
                <c:pt idx="11">
                  <c:v>337.166</c:v>
                </c:pt>
                <c:pt idx="12">
                  <c:v>342.39699999999999</c:v>
                </c:pt>
                <c:pt idx="13">
                  <c:v>363.94</c:v>
                </c:pt>
                <c:pt idx="14">
                  <c:v>414.44600000000003</c:v>
                </c:pt>
                <c:pt idx="15">
                  <c:v>464.911</c:v>
                </c:pt>
                <c:pt idx="16">
                  <c:v>493.81900000000002</c:v>
                </c:pt>
                <c:pt idx="17">
                  <c:v>488.87099999999998</c:v>
                </c:pt>
                <c:pt idx="18">
                  <c:v>398.37299999999999</c:v>
                </c:pt>
                <c:pt idx="19">
                  <c:v>345.64600000000002</c:v>
                </c:pt>
                <c:pt idx="20">
                  <c:v>412.22800000000001</c:v>
                </c:pt>
                <c:pt idx="21">
                  <c:v>430.44099999999997</c:v>
                </c:pt>
                <c:pt idx="22">
                  <c:v>382.29700000000003</c:v>
                </c:pt>
                <c:pt idx="23">
                  <c:v>357.86500000000001</c:v>
                </c:pt>
                <c:pt idx="24" formatCode="0">
                  <c:v>336.89499999999998</c:v>
                </c:pt>
                <c:pt idx="25" formatCode="0">
                  <c:v>340.98599999999999</c:v>
                </c:pt>
                <c:pt idx="26" formatCode="0">
                  <c:v>369.59399999999999</c:v>
                </c:pt>
                <c:pt idx="27" formatCode="0">
                  <c:v>434.166</c:v>
                </c:pt>
                <c:pt idx="28">
                  <c:v>400.89800000000002</c:v>
                </c:pt>
                <c:pt idx="29">
                  <c:v>386.14400000000001</c:v>
                </c:pt>
                <c:pt idx="30">
                  <c:v>368.63799999999998</c:v>
                </c:pt>
                <c:pt idx="31">
                  <c:v>410.19099999999997</c:v>
                </c:pt>
                <c:pt idx="32">
                  <c:v>392.98899999999998</c:v>
                </c:pt>
                <c:pt idx="33">
                  <c:v>294.97300000000001</c:v>
                </c:pt>
                <c:pt idx="34">
                  <c:v>253.1</c:v>
                </c:pt>
                <c:pt idx="35">
                  <c:v>238.958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F0C-4C22-91C4-152574ABF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lineChart>
        <c:grouping val="standard"/>
        <c:varyColors val="0"/>
        <c:ser>
          <c:idx val="2"/>
          <c:order val="2"/>
          <c:tx>
            <c:v>Production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31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EF0C-4C22-91C4-152574ABF663}"/>
              </c:ext>
            </c:extLst>
          </c:dPt>
          <c:dPt>
            <c:idx val="33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EF0C-4C22-91C4-152574ABF663}"/>
              </c:ext>
            </c:extLst>
          </c:dPt>
          <c:dPt>
            <c:idx val="34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EF0C-4C22-91C4-152574ABF663}"/>
              </c:ext>
            </c:extLst>
          </c:dPt>
          <c:dPt>
            <c:idx val="35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EF0C-4C22-91C4-152574ABF663}"/>
              </c:ext>
            </c:extLst>
          </c:dPt>
          <c:cat>
            <c:strRef>
              <c:f>Feuil1!$A$8:$A$43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(e)</c:v>
                </c:pt>
                <c:pt idx="35">
                  <c:v>2025 (p)</c:v>
                </c:pt>
              </c:strCache>
            </c:strRef>
          </c:cat>
          <c:val>
            <c:numRef>
              <c:f>Feuil1!$K$8:$K$43</c:f>
              <c:numCache>
                <c:formatCode>#,##0</c:formatCode>
                <c:ptCount val="36"/>
                <c:pt idx="0">
                  <c:v>50596.972434135467</c:v>
                </c:pt>
                <c:pt idx="1">
                  <c:v>47610.570718924013</c:v>
                </c:pt>
                <c:pt idx="2">
                  <c:v>44409.721484786343</c:v>
                </c:pt>
                <c:pt idx="3">
                  <c:v>42110.540000191606</c:v>
                </c:pt>
                <c:pt idx="4">
                  <c:v>47427.574921569299</c:v>
                </c:pt>
                <c:pt idx="5">
                  <c:v>48185.889530990404</c:v>
                </c:pt>
                <c:pt idx="6">
                  <c:v>46964.216962362501</c:v>
                </c:pt>
                <c:pt idx="7">
                  <c:v>47960.899665245386</c:v>
                </c:pt>
                <c:pt idx="8">
                  <c:v>50845.871591018935</c:v>
                </c:pt>
                <c:pt idx="9">
                  <c:v>58698.462917841884</c:v>
                </c:pt>
                <c:pt idx="10">
                  <c:v>57648.978588531543</c:v>
                </c:pt>
                <c:pt idx="11">
                  <c:v>57499.202162581569</c:v>
                </c:pt>
                <c:pt idx="12">
                  <c:v>58067.513335585158</c:v>
                </c:pt>
                <c:pt idx="13">
                  <c:v>59904.854062215425</c:v>
                </c:pt>
                <c:pt idx="14">
                  <c:v>66062.279083364905</c:v>
                </c:pt>
                <c:pt idx="15">
                  <c:v>73239.281882216645</c:v>
                </c:pt>
                <c:pt idx="16">
                  <c:v>80665.377730144886</c:v>
                </c:pt>
                <c:pt idx="17">
                  <c:v>81392.93596998039</c:v>
                </c:pt>
                <c:pt idx="18">
                  <c:v>74215.345790956431</c:v>
                </c:pt>
                <c:pt idx="19">
                  <c:v>59433.876293226494</c:v>
                </c:pt>
                <c:pt idx="20">
                  <c:v>63028.701531744329</c:v>
                </c:pt>
                <c:pt idx="21">
                  <c:v>69584.87386487679</c:v>
                </c:pt>
                <c:pt idx="22">
                  <c:v>66073.734329943341</c:v>
                </c:pt>
                <c:pt idx="23">
                  <c:v>60662.219410908197</c:v>
                </c:pt>
                <c:pt idx="24">
                  <c:v>54202.503733585225</c:v>
                </c:pt>
                <c:pt idx="25">
                  <c:v>52433.893309246632</c:v>
                </c:pt>
                <c:pt idx="26">
                  <c:v>55452.639081815549</c:v>
                </c:pt>
                <c:pt idx="27">
                  <c:v>62696.836018352835</c:v>
                </c:pt>
                <c:pt idx="28">
                  <c:v>62905.080600179899</c:v>
                </c:pt>
                <c:pt idx="29">
                  <c:v>61882.141085122341</c:v>
                </c:pt>
                <c:pt idx="30">
                  <c:v>48308.323232853909</c:v>
                </c:pt>
                <c:pt idx="31">
                  <c:v>60983.30411328387</c:v>
                </c:pt>
                <c:pt idx="32">
                  <c:v>61896.085412531385</c:v>
                </c:pt>
                <c:pt idx="33">
                  <c:v>57213.025521296178</c:v>
                </c:pt>
                <c:pt idx="34">
                  <c:v>44690.019935097378</c:v>
                </c:pt>
                <c:pt idx="35">
                  <c:v>38347.017105642844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EF0C-4C22-91C4-152574ABF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757903"/>
        <c:axId val="467752079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65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latin typeface="Arial" panose="020B0604020202020204" pitchFamily="34" charset="0"/>
                    <a:cs typeface="Arial" panose="020B0604020202020204" pitchFamily="34" charset="0"/>
                  </a:rPr>
                  <a:t>En milliers de logements</a:t>
                </a:r>
              </a:p>
            </c:rich>
          </c:tx>
          <c:layout>
            <c:manualLayout>
              <c:xMode val="edge"/>
              <c:yMode val="edge"/>
              <c:x val="1.9999975389693942E-3"/>
              <c:y val="0.22939748284116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valAx>
        <c:axId val="467752079"/>
        <c:scaling>
          <c:orientation val="minMax"/>
          <c:min val="25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M€ 2023</a:t>
                </a:r>
              </a:p>
            </c:rich>
          </c:tx>
          <c:layout>
            <c:manualLayout>
              <c:xMode val="edge"/>
              <c:yMode val="edge"/>
              <c:x val="0.97396270636254345"/>
              <c:y val="0.31680032885664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67757903"/>
        <c:crosses val="max"/>
        <c:crossBetween val="between"/>
        <c:majorUnit val="7000"/>
      </c:valAx>
      <c:catAx>
        <c:axId val="467757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7752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9.4382574590761367E-2"/>
          <c:y val="0.9249433379651073"/>
          <c:w val="0.79622307683788751"/>
          <c:h val="6.522640805220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4440065037067E-2"/>
          <c:y val="6.2690751891307711E-2"/>
          <c:w val="0.81345152159369793"/>
          <c:h val="0.73508917919350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Feuil1!$N$3</c:f>
              <c:strCache>
                <c:ptCount val="1"/>
                <c:pt idx="0">
                  <c:v>Surfaces autorisées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0B-4353-8256-844378BEC346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0B-4353-8256-844378BEC346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0B-4353-8256-844378BEC346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0B-4353-8256-844378BEC346}"/>
              </c:ext>
            </c:extLst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0B-4353-8256-844378BEC346}"/>
              </c:ext>
            </c:extLst>
          </c:dPt>
          <c:dPt>
            <c:idx val="34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0B-4353-8256-844378BEC346}"/>
              </c:ext>
            </c:extLst>
          </c:dPt>
          <c:dPt>
            <c:idx val="35"/>
            <c:invertIfNegative val="0"/>
            <c:bubble3D val="0"/>
            <c:spPr>
              <a:pattFill prst="horzBrick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80B-4353-8256-844378BEC346}"/>
              </c:ext>
            </c:extLst>
          </c:dPt>
          <c:cat>
            <c:strRef>
              <c:f>Feuil1!$A$8:$A$43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(e)</c:v>
                </c:pt>
                <c:pt idx="35">
                  <c:v>2025 (p)</c:v>
                </c:pt>
              </c:strCache>
            </c:strRef>
          </c:cat>
          <c:val>
            <c:numRef>
              <c:f>Feuil1!$N$8:$N$43</c:f>
              <c:numCache>
                <c:formatCode>0.0</c:formatCode>
                <c:ptCount val="36"/>
                <c:pt idx="0">
                  <c:v>48.05999834954455</c:v>
                </c:pt>
                <c:pt idx="1">
                  <c:v>46.952291921025058</c:v>
                </c:pt>
                <c:pt idx="2">
                  <c:v>39.995697562465409</c:v>
                </c:pt>
                <c:pt idx="3">
                  <c:v>31.885131139308626</c:v>
                </c:pt>
                <c:pt idx="4">
                  <c:v>30.058494905317396</c:v>
                </c:pt>
                <c:pt idx="5">
                  <c:v>30.111202491023644</c:v>
                </c:pt>
                <c:pt idx="6">
                  <c:v>28.546343089860763</c:v>
                </c:pt>
                <c:pt idx="7">
                  <c:v>29.644347999049639</c:v>
                </c:pt>
                <c:pt idx="8">
                  <c:v>35.373370301117532</c:v>
                </c:pt>
                <c:pt idx="9">
                  <c:v>43.059117731300461</c:v>
                </c:pt>
                <c:pt idx="10">
                  <c:v>47.820079999999997</c:v>
                </c:pt>
                <c:pt idx="11">
                  <c:v>47.589748999999998</c:v>
                </c:pt>
                <c:pt idx="12">
                  <c:v>41.408704</c:v>
                </c:pt>
                <c:pt idx="13">
                  <c:v>40.882438</c:v>
                </c:pt>
                <c:pt idx="14">
                  <c:v>39.452810999999997</c:v>
                </c:pt>
                <c:pt idx="15">
                  <c:v>44.167138000000001</c:v>
                </c:pt>
                <c:pt idx="16">
                  <c:v>47.671728999999999</c:v>
                </c:pt>
                <c:pt idx="17">
                  <c:v>48.701352999999997</c:v>
                </c:pt>
                <c:pt idx="18">
                  <c:v>48.297164000000002</c:v>
                </c:pt>
                <c:pt idx="19">
                  <c:v>44.600718999999998</c:v>
                </c:pt>
                <c:pt idx="20">
                  <c:v>43.229391999999997</c:v>
                </c:pt>
                <c:pt idx="21">
                  <c:v>45.452779</c:v>
                </c:pt>
                <c:pt idx="22">
                  <c:v>44.159529999999997</c:v>
                </c:pt>
                <c:pt idx="23">
                  <c:v>41.297669999999997</c:v>
                </c:pt>
                <c:pt idx="24">
                  <c:v>36.175584000000001</c:v>
                </c:pt>
                <c:pt idx="25">
                  <c:v>35.626849999999997</c:v>
                </c:pt>
                <c:pt idx="26">
                  <c:v>37.850192999999997</c:v>
                </c:pt>
                <c:pt idx="27">
                  <c:v>40.554893</c:v>
                </c:pt>
                <c:pt idx="28">
                  <c:v>39.224395000000001</c:v>
                </c:pt>
                <c:pt idx="29">
                  <c:v>42.103982999999999</c:v>
                </c:pt>
                <c:pt idx="30">
                  <c:v>33.999664000000003</c:v>
                </c:pt>
                <c:pt idx="31">
                  <c:v>38.068112999999997</c:v>
                </c:pt>
                <c:pt idx="32">
                  <c:v>40.082945000000002</c:v>
                </c:pt>
                <c:pt idx="33">
                  <c:v>37.554889000000003</c:v>
                </c:pt>
                <c:pt idx="34">
                  <c:v>36.697000000000003</c:v>
                </c:pt>
                <c:pt idx="35">
                  <c:v>35.412999999999997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80B-4353-8256-844378BEC346}"/>
            </c:ext>
          </c:extLst>
        </c:ser>
        <c:ser>
          <c:idx val="1"/>
          <c:order val="1"/>
          <c:tx>
            <c:strRef>
              <c:f>Feuil1!$O$3</c:f>
              <c:strCache>
                <c:ptCount val="1"/>
                <c:pt idx="0">
                  <c:v>Surfaces commencées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80B-4353-8256-844378BEC346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80B-4353-8256-844378BEC346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80B-4353-8256-844378BEC346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80B-4353-8256-844378BEC346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80B-4353-8256-844378BEC346}"/>
              </c:ext>
            </c:extLst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D80B-4353-8256-844378BEC346}"/>
              </c:ext>
            </c:extLst>
          </c:dPt>
          <c:dPt>
            <c:idx val="35"/>
            <c:invertIfNegative val="0"/>
            <c:bubble3D val="0"/>
            <c:spPr>
              <a:pattFill prst="horzBrick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80B-4353-8256-844378BEC346}"/>
              </c:ext>
            </c:extLst>
          </c:dPt>
          <c:cat>
            <c:strRef>
              <c:f>Feuil1!$A$8:$A$43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(e)</c:v>
                </c:pt>
                <c:pt idx="35">
                  <c:v>2025 (p)</c:v>
                </c:pt>
              </c:strCache>
            </c:strRef>
          </c:cat>
          <c:val>
            <c:numRef>
              <c:f>Feuil1!$O$8:$O$43</c:f>
              <c:numCache>
                <c:formatCode>0.0</c:formatCode>
                <c:ptCount val="36"/>
                <c:pt idx="0">
                  <c:v>39.545924333850728</c:v>
                </c:pt>
                <c:pt idx="1">
                  <c:v>39.533435329196223</c:v>
                </c:pt>
                <c:pt idx="2">
                  <c:v>35.362086363444753</c:v>
                </c:pt>
                <c:pt idx="3">
                  <c:v>29.015803630957521</c:v>
                </c:pt>
                <c:pt idx="4">
                  <c:v>28.372240637531501</c:v>
                </c:pt>
                <c:pt idx="5">
                  <c:v>27.279348090964167</c:v>
                </c:pt>
                <c:pt idx="6">
                  <c:v>26.602382436461358</c:v>
                </c:pt>
                <c:pt idx="7">
                  <c:v>25.886077525932073</c:v>
                </c:pt>
                <c:pt idx="8">
                  <c:v>28.578700475449661</c:v>
                </c:pt>
                <c:pt idx="9">
                  <c:v>32.994087254665359</c:v>
                </c:pt>
                <c:pt idx="10">
                  <c:v>40.270525999999997</c:v>
                </c:pt>
                <c:pt idx="11">
                  <c:v>40.697164999999998</c:v>
                </c:pt>
                <c:pt idx="12">
                  <c:v>37.630412</c:v>
                </c:pt>
                <c:pt idx="13">
                  <c:v>35.687888000000001</c:v>
                </c:pt>
                <c:pt idx="14">
                  <c:v>36.021140000000003</c:v>
                </c:pt>
                <c:pt idx="15">
                  <c:v>36.230243999999999</c:v>
                </c:pt>
                <c:pt idx="16">
                  <c:v>38.402521</c:v>
                </c:pt>
                <c:pt idx="17">
                  <c:v>41.246859999999998</c:v>
                </c:pt>
                <c:pt idx="18">
                  <c:v>40.954850999999998</c:v>
                </c:pt>
                <c:pt idx="19">
                  <c:v>34.951624000000002</c:v>
                </c:pt>
                <c:pt idx="20">
                  <c:v>28.843229000000001</c:v>
                </c:pt>
                <c:pt idx="21">
                  <c:v>32.426250000000003</c:v>
                </c:pt>
                <c:pt idx="22">
                  <c:v>27.316306000000001</c:v>
                </c:pt>
                <c:pt idx="23">
                  <c:v>27.752282000000001</c:v>
                </c:pt>
                <c:pt idx="24">
                  <c:v>25.305441999999999</c:v>
                </c:pt>
                <c:pt idx="25">
                  <c:v>23.185853000000002</c:v>
                </c:pt>
                <c:pt idx="26">
                  <c:v>24.546802</c:v>
                </c:pt>
                <c:pt idx="27">
                  <c:v>25.971661999999998</c:v>
                </c:pt>
                <c:pt idx="28">
                  <c:v>26.519964999999999</c:v>
                </c:pt>
                <c:pt idx="29">
                  <c:v>28.435115</c:v>
                </c:pt>
                <c:pt idx="30">
                  <c:v>23.81035</c:v>
                </c:pt>
                <c:pt idx="31">
                  <c:v>25.076671999999999</c:v>
                </c:pt>
                <c:pt idx="32">
                  <c:v>26.335829</c:v>
                </c:pt>
                <c:pt idx="33">
                  <c:v>22.387235</c:v>
                </c:pt>
                <c:pt idx="34">
                  <c:v>20.131</c:v>
                </c:pt>
                <c:pt idx="35">
                  <c:v>18.824000000000002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80B-4353-8256-844378BEC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lineChart>
        <c:grouping val="standard"/>
        <c:varyColors val="0"/>
        <c:ser>
          <c:idx val="2"/>
          <c:order val="2"/>
          <c:tx>
            <c:v>Production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31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D80B-4353-8256-844378BEC346}"/>
              </c:ext>
            </c:extLst>
          </c:dPt>
          <c:dPt>
            <c:idx val="33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D80B-4353-8256-844378BEC346}"/>
              </c:ext>
            </c:extLst>
          </c:dPt>
          <c:dPt>
            <c:idx val="34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D80B-4353-8256-844378BEC346}"/>
              </c:ext>
            </c:extLst>
          </c:dPt>
          <c:dPt>
            <c:idx val="35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D80B-4353-8256-844378BEC346}"/>
              </c:ext>
            </c:extLst>
          </c:dPt>
          <c:cat>
            <c:strRef>
              <c:f>Feuil1!$A$8:$A$43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 (e)</c:v>
                </c:pt>
                <c:pt idx="35">
                  <c:v>2025 (p)</c:v>
                </c:pt>
              </c:strCache>
            </c:strRef>
          </c:cat>
          <c:val>
            <c:numRef>
              <c:f>Feuil1!$Q$8:$Q$43</c:f>
              <c:numCache>
                <c:formatCode>#,##0</c:formatCode>
                <c:ptCount val="36"/>
                <c:pt idx="0">
                  <c:v>51776.271069618298</c:v>
                </c:pt>
                <c:pt idx="1">
                  <c:v>53936.762783530903</c:v>
                </c:pt>
                <c:pt idx="2">
                  <c:v>52117.250506062213</c:v>
                </c:pt>
                <c:pt idx="3">
                  <c:v>45334.269994827177</c:v>
                </c:pt>
                <c:pt idx="4">
                  <c:v>41636.866401160689</c:v>
                </c:pt>
                <c:pt idx="5">
                  <c:v>39008.682406641972</c:v>
                </c:pt>
                <c:pt idx="6">
                  <c:v>35804.060293858689</c:v>
                </c:pt>
                <c:pt idx="7">
                  <c:v>33077.004890764292</c:v>
                </c:pt>
                <c:pt idx="8">
                  <c:v>33268.988839004523</c:v>
                </c:pt>
                <c:pt idx="9">
                  <c:v>36439.773228817954</c:v>
                </c:pt>
                <c:pt idx="10">
                  <c:v>42597.726762450795</c:v>
                </c:pt>
                <c:pt idx="11">
                  <c:v>48434.417338101761</c:v>
                </c:pt>
                <c:pt idx="12">
                  <c:v>47515.130235629054</c:v>
                </c:pt>
                <c:pt idx="13">
                  <c:v>45099.42239492212</c:v>
                </c:pt>
                <c:pt idx="14">
                  <c:v>45808.433431114136</c:v>
                </c:pt>
                <c:pt idx="15">
                  <c:v>45890.302937117449</c:v>
                </c:pt>
                <c:pt idx="16">
                  <c:v>49430.230792111091</c:v>
                </c:pt>
                <c:pt idx="17">
                  <c:v>53609.665350400901</c:v>
                </c:pt>
                <c:pt idx="18">
                  <c:v>52210.078724438587</c:v>
                </c:pt>
                <c:pt idx="19">
                  <c:v>45817.253057180649</c:v>
                </c:pt>
                <c:pt idx="20">
                  <c:v>43881.245314129097</c:v>
                </c:pt>
                <c:pt idx="21">
                  <c:v>51246.077289900088</c:v>
                </c:pt>
                <c:pt idx="22">
                  <c:v>52017.702589589615</c:v>
                </c:pt>
                <c:pt idx="23">
                  <c:v>49062.337318127764</c:v>
                </c:pt>
                <c:pt idx="24">
                  <c:v>46438.831497599756</c:v>
                </c:pt>
                <c:pt idx="25">
                  <c:v>41011.302873233682</c:v>
                </c:pt>
                <c:pt idx="26">
                  <c:v>40256.81228726422</c:v>
                </c:pt>
                <c:pt idx="27">
                  <c:v>41613.8514195764</c:v>
                </c:pt>
                <c:pt idx="28">
                  <c:v>44346.562512304845</c:v>
                </c:pt>
                <c:pt idx="29">
                  <c:v>47124.286147466795</c:v>
                </c:pt>
                <c:pt idx="30">
                  <c:v>36525.596959768285</c:v>
                </c:pt>
                <c:pt idx="31">
                  <c:v>41911.746459878617</c:v>
                </c:pt>
                <c:pt idx="32">
                  <c:v>43324.424555130368</c:v>
                </c:pt>
                <c:pt idx="33">
                  <c:v>43451.428600523141</c:v>
                </c:pt>
                <c:pt idx="34">
                  <c:v>40236.975691229854</c:v>
                </c:pt>
                <c:pt idx="35">
                  <c:v>34210.644066556131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D80B-4353-8256-844378BEC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295887"/>
        <c:axId val="252295471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5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latin typeface="Arial" panose="020B0604020202020204" pitchFamily="34" charset="0"/>
                    <a:cs typeface="Arial" panose="020B0604020202020204" pitchFamily="34" charset="0"/>
                  </a:rPr>
                  <a:t>En millions de m² de surface de plancher</a:t>
                </a:r>
              </a:p>
            </c:rich>
          </c:tx>
          <c:layout>
            <c:manualLayout>
              <c:xMode val="edge"/>
              <c:yMode val="edge"/>
              <c:x val="3.1059674486584475E-3"/>
              <c:y val="8.20767716535433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5"/>
      </c:valAx>
      <c:valAx>
        <c:axId val="252295471"/>
        <c:scaling>
          <c:orientation val="minMax"/>
          <c:max val="58000"/>
          <c:min val="3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M€ 2023</a:t>
                </a:r>
              </a:p>
            </c:rich>
          </c:tx>
          <c:layout>
            <c:manualLayout>
              <c:xMode val="edge"/>
              <c:yMode val="edge"/>
              <c:x val="0.97448044567623582"/>
              <c:y val="0.30915767036149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52295887"/>
        <c:crosses val="max"/>
        <c:crossBetween val="between"/>
        <c:majorUnit val="4000"/>
      </c:valAx>
      <c:catAx>
        <c:axId val="2522958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2295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8.8393935161376683E-2"/>
          <c:y val="0.91430147936053452"/>
          <c:w val="0.80753305061560621"/>
          <c:h val="6.6914620966496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0741586454159"/>
          <c:y val="5.0926028612620605E-2"/>
          <c:w val="0.86687198498115059"/>
          <c:h val="0.6806940165131087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26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4-4076-9D29-47DB5B367327}"/>
              </c:ext>
            </c:extLst>
          </c:dPt>
          <c:dPt>
            <c:idx val="28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4-4076-9D29-47DB5B367327}"/>
              </c:ext>
            </c:extLst>
          </c:dPt>
          <c:dPt>
            <c:idx val="29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94-4076-9D29-47DB5B367327}"/>
              </c:ext>
            </c:extLst>
          </c:dPt>
          <c:dPt>
            <c:idx val="30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94-4076-9D29-47DB5B367327}"/>
              </c:ext>
            </c:extLst>
          </c:dPt>
          <c:cat>
            <c:strRef>
              <c:f>Feuil1!$A$13:$A$43</c:f>
              <c:strCach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 (e)</c:v>
                </c:pt>
                <c:pt idx="30">
                  <c:v>2025 (p)</c:v>
                </c:pt>
              </c:strCache>
            </c:strRef>
          </c:cat>
          <c:val>
            <c:numRef>
              <c:f>Feuil1!$S$13:$S$43</c:f>
              <c:numCache>
                <c:formatCode>#,##0</c:formatCode>
                <c:ptCount val="31"/>
                <c:pt idx="0">
                  <c:v>106072.1325337477</c:v>
                </c:pt>
                <c:pt idx="1">
                  <c:v>104010.42263627786</c:v>
                </c:pt>
                <c:pt idx="2">
                  <c:v>104799.20633168817</c:v>
                </c:pt>
                <c:pt idx="3">
                  <c:v>106104.112758049</c:v>
                </c:pt>
                <c:pt idx="4">
                  <c:v>108808.02173936446</c:v>
                </c:pt>
                <c:pt idx="5">
                  <c:v>114757.83776247382</c:v>
                </c:pt>
                <c:pt idx="6">
                  <c:v>114363.43891949918</c:v>
                </c:pt>
                <c:pt idx="7">
                  <c:v>112744.58699676873</c:v>
                </c:pt>
                <c:pt idx="8">
                  <c:v>111709.36359494127</c:v>
                </c:pt>
                <c:pt idx="9">
                  <c:v>113310.33526214579</c:v>
                </c:pt>
                <c:pt idx="10">
                  <c:v>114577.66405589445</c:v>
                </c:pt>
                <c:pt idx="11">
                  <c:v>116077.69014892078</c:v>
                </c:pt>
                <c:pt idx="12">
                  <c:v>117987.96425282369</c:v>
                </c:pt>
                <c:pt idx="13">
                  <c:v>118617.92335306041</c:v>
                </c:pt>
                <c:pt idx="14">
                  <c:v>115306.17473803807</c:v>
                </c:pt>
                <c:pt idx="15">
                  <c:v>113012.32410374549</c:v>
                </c:pt>
                <c:pt idx="16">
                  <c:v>114098.01629179926</c:v>
                </c:pt>
                <c:pt idx="17">
                  <c:v>113391.65900093812</c:v>
                </c:pt>
                <c:pt idx="18">
                  <c:v>111718.3284015996</c:v>
                </c:pt>
                <c:pt idx="19">
                  <c:v>110545.28050792636</c:v>
                </c:pt>
                <c:pt idx="20">
                  <c:v>110737.93524596746</c:v>
                </c:pt>
                <c:pt idx="21">
                  <c:v>111503.67114151418</c:v>
                </c:pt>
                <c:pt idx="22">
                  <c:v>113744.69758246107</c:v>
                </c:pt>
                <c:pt idx="23">
                  <c:v>112607.25060663647</c:v>
                </c:pt>
                <c:pt idx="24">
                  <c:v>112269.42885481656</c:v>
                </c:pt>
                <c:pt idx="25">
                  <c:v>102838.79683101196</c:v>
                </c:pt>
                <c:pt idx="26">
                  <c:v>110140.35140601381</c:v>
                </c:pt>
                <c:pt idx="27">
                  <c:v>112453.29878554009</c:v>
                </c:pt>
                <c:pt idx="28">
                  <c:v>115039.7246576075</c:v>
                </c:pt>
                <c:pt idx="29">
                  <c:v>116474.72264533921</c:v>
                </c:pt>
                <c:pt idx="30">
                  <c:v>117487.97776430368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594-4076-9D29-47DB5B367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12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En M€ 2023</a:t>
                </a:r>
              </a:p>
            </c:rich>
          </c:tx>
          <c:layout>
            <c:manualLayout>
              <c:xMode val="edge"/>
              <c:yMode val="edge"/>
              <c:x val="1.5014337554137547E-3"/>
              <c:y val="0.28939986069802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8231162964115"/>
          <c:y val="5.0925925925925923E-2"/>
          <c:w val="0.78541238464431762"/>
          <c:h val="0.76048019861019889"/>
        </c:manualLayout>
      </c:layout>
      <c:barChart>
        <c:barDir val="col"/>
        <c:grouping val="stacked"/>
        <c:varyColors val="0"/>
        <c:ser>
          <c:idx val="1"/>
          <c:order val="0"/>
          <c:tx>
            <c:v>Production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E5-4AF6-BE12-8B2FC28D2383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5-4AF6-BE12-8B2FC28D2383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E5-4AF6-BE12-8B2FC28D2383}"/>
              </c:ext>
            </c:extLst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E5-4AF6-BE12-8B2FC28D2383}"/>
              </c:ext>
            </c:extLst>
          </c:dPt>
          <c:dPt>
            <c:idx val="25"/>
            <c:invertIfNegative val="0"/>
            <c:bubble3D val="0"/>
            <c:spPr>
              <a:pattFill prst="horzBrick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E5-4AF6-BE12-8B2FC28D2383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E5-4AF6-BE12-8B2FC28D2383}"/>
              </c:ext>
            </c:extLst>
          </c:dPt>
          <c:cat>
            <c:strRef>
              <c:f>'Production emploi'!$A$10:$A$35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 (e) </c:v>
                </c:pt>
                <c:pt idx="25">
                  <c:v>2025 (p) </c:v>
                </c:pt>
              </c:strCache>
            </c:strRef>
          </c:cat>
          <c:val>
            <c:numRef>
              <c:f>'Production emploi'!$C$10:$C$35</c:f>
              <c:numCache>
                <c:formatCode>#,##0</c:formatCode>
                <c:ptCount val="26"/>
                <c:pt idx="0">
                  <c:v>215003.45357850211</c:v>
                </c:pt>
                <c:pt idx="1">
                  <c:v>220334.38288601706</c:v>
                </c:pt>
                <c:pt idx="2">
                  <c:v>218371.34104287394</c:v>
                </c:pt>
                <c:pt idx="3">
                  <c:v>216759.83612971281</c:v>
                </c:pt>
                <c:pt idx="4">
                  <c:v>225262.05013602768</c:v>
                </c:pt>
                <c:pt idx="5">
                  <c:v>233827.41592652738</c:v>
                </c:pt>
                <c:pt idx="6">
                  <c:v>246354.9420887256</c:v>
                </c:pt>
                <c:pt idx="7">
                  <c:v>253192.81327058573</c:v>
                </c:pt>
                <c:pt idx="8">
                  <c:v>245187.46272300702</c:v>
                </c:pt>
                <c:pt idx="9">
                  <c:v>220585.02877855167</c:v>
                </c:pt>
                <c:pt idx="10">
                  <c:v>219973.34216042559</c:v>
                </c:pt>
                <c:pt idx="11">
                  <c:v>235062.64223755273</c:v>
                </c:pt>
                <c:pt idx="12">
                  <c:v>231603.26077422837</c:v>
                </c:pt>
                <c:pt idx="13">
                  <c:v>221519.0915914576</c:v>
                </c:pt>
                <c:pt idx="14">
                  <c:v>211211.51405024563</c:v>
                </c:pt>
                <c:pt idx="15">
                  <c:v>204161.12871481542</c:v>
                </c:pt>
                <c:pt idx="16">
                  <c:v>207201.27223335943</c:v>
                </c:pt>
                <c:pt idx="17">
                  <c:v>218085.82207687158</c:v>
                </c:pt>
                <c:pt idx="18">
                  <c:v>219914.39826183213</c:v>
                </c:pt>
                <c:pt idx="19">
                  <c:v>221344.41821895764</c:v>
                </c:pt>
                <c:pt idx="20">
                  <c:v>187639.89318240323</c:v>
                </c:pt>
                <c:pt idx="21">
                  <c:v>213076.90920123638</c:v>
                </c:pt>
                <c:pt idx="22">
                  <c:v>217717.23625867712</c:v>
                </c:pt>
                <c:pt idx="23">
                  <c:v>215704.17877942682</c:v>
                </c:pt>
                <c:pt idx="24">
                  <c:v>201402.16692566723</c:v>
                </c:pt>
                <c:pt idx="25">
                  <c:v>190046.15751360636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E5-4AF6-BE12-8B2FC28D2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12127"/>
        <c:axId val="86826687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B1E5-4AF6-BE12-8B2FC28D2383}"/>
              </c:ext>
            </c:extLst>
          </c:dPt>
          <c:cat>
            <c:strRef>
              <c:f>'Production emploi'!$A$10:$A$35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 (e) </c:v>
                </c:pt>
                <c:pt idx="25">
                  <c:v>2025 (p) </c:v>
                </c:pt>
              </c:strCache>
            </c:strRef>
          </c:cat>
          <c:val>
            <c:numRef>
              <c:f>'Production emploi'!$K$10:$K$35</c:f>
              <c:numCache>
                <c:formatCode>#,##0</c:formatCode>
                <c:ptCount val="26"/>
                <c:pt idx="0">
                  <c:v>1133.0763766121984</c:v>
                </c:pt>
                <c:pt idx="1">
                  <c:v>1162.7124764687221</c:v>
                </c:pt>
                <c:pt idx="2">
                  <c:v>1170.2595016526507</c:v>
                </c:pt>
                <c:pt idx="3">
                  <c:v>1179.3273671258912</c:v>
                </c:pt>
                <c:pt idx="4">
                  <c:v>1207.4803562405589</c:v>
                </c:pt>
                <c:pt idx="5">
                  <c:v>1251.6065000335334</c:v>
                </c:pt>
                <c:pt idx="6">
                  <c:v>1317.9679460304651</c:v>
                </c:pt>
                <c:pt idx="7">
                  <c:v>1373.6975520772146</c:v>
                </c:pt>
                <c:pt idx="8">
                  <c:v>1399.7074748616149</c:v>
                </c:pt>
                <c:pt idx="9">
                  <c:v>1357.3406421757877</c:v>
                </c:pt>
                <c:pt idx="10">
                  <c:v>1332.2431413455897</c:v>
                </c:pt>
                <c:pt idx="11">
                  <c:v>1329.2390117852244</c:v>
                </c:pt>
                <c:pt idx="12">
                  <c:v>1307.8330988119731</c:v>
                </c:pt>
                <c:pt idx="13">
                  <c:v>1275.2188166986568</c:v>
                </c:pt>
                <c:pt idx="14">
                  <c:v>1238.0450942334396</c:v>
                </c:pt>
                <c:pt idx="15">
                  <c:v>1198.7456373986361</c:v>
                </c:pt>
                <c:pt idx="16">
                  <c:v>1192.0599636328056</c:v>
                </c:pt>
                <c:pt idx="17">
                  <c:v>1209.9012572533177</c:v>
                </c:pt>
                <c:pt idx="18">
                  <c:v>1236.2689610138004</c:v>
                </c:pt>
                <c:pt idx="19">
                  <c:v>1281.8477170084452</c:v>
                </c:pt>
                <c:pt idx="20">
                  <c:v>1294.6998834491253</c:v>
                </c:pt>
                <c:pt idx="21">
                  <c:v>1372.2683122273902</c:v>
                </c:pt>
                <c:pt idx="22">
                  <c:v>1388.750349290844</c:v>
                </c:pt>
                <c:pt idx="23">
                  <c:v>1382.2203240610352</c:v>
                </c:pt>
                <c:pt idx="24">
                  <c:v>1352.2203240610352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1E5-4AF6-BE12-8B2FC28D2383}"/>
            </c:ext>
          </c:extLst>
        </c:ser>
        <c:ser>
          <c:idx val="0"/>
          <c:order val="2"/>
          <c:tx>
            <c:v>Emploi salarié et intérimaire ETP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B1E5-4AF6-BE12-8B2FC28D2383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B1E5-4AF6-BE12-8B2FC28D2383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B1E5-4AF6-BE12-8B2FC28D2383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B1E5-4AF6-BE12-8B2FC28D2383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B1E5-4AF6-BE12-8B2FC28D2383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B1E5-4AF6-BE12-8B2FC28D2383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B1E5-4AF6-BE12-8B2FC28D2383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B1E5-4AF6-BE12-8B2FC28D2383}"/>
              </c:ext>
            </c:extLst>
          </c:dPt>
          <c:cat>
            <c:strRef>
              <c:f>'Production emploi'!$A$10:$A$35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 (e) </c:v>
                </c:pt>
                <c:pt idx="25">
                  <c:v>2025 (p) </c:v>
                </c:pt>
              </c:strCache>
            </c:strRef>
          </c:cat>
          <c:val>
            <c:numRef>
              <c:f>'Production emploi'!$I$10:$I$35</c:f>
              <c:numCache>
                <c:formatCode>#,##0</c:formatCode>
                <c:ptCount val="26"/>
                <c:pt idx="0">
                  <c:v>1133.0763766121984</c:v>
                </c:pt>
                <c:pt idx="1">
                  <c:v>1162.7124764687221</c:v>
                </c:pt>
                <c:pt idx="2">
                  <c:v>1170.2595016526507</c:v>
                </c:pt>
                <c:pt idx="3">
                  <c:v>1179.3273671258912</c:v>
                </c:pt>
                <c:pt idx="4">
                  <c:v>1207.4803562405589</c:v>
                </c:pt>
                <c:pt idx="5">
                  <c:v>1251.6065000335334</c:v>
                </c:pt>
                <c:pt idx="6">
                  <c:v>1317.9679460304651</c:v>
                </c:pt>
                <c:pt idx="7">
                  <c:v>1373.6975520772146</c:v>
                </c:pt>
                <c:pt idx="8">
                  <c:v>1399.7074748616149</c:v>
                </c:pt>
                <c:pt idx="9">
                  <c:v>1357.3406421757877</c:v>
                </c:pt>
                <c:pt idx="10">
                  <c:v>1332.2431413455897</c:v>
                </c:pt>
                <c:pt idx="11">
                  <c:v>1329.2390117852244</c:v>
                </c:pt>
                <c:pt idx="12">
                  <c:v>1307.8330988119731</c:v>
                </c:pt>
                <c:pt idx="13">
                  <c:v>1275.2188166986568</c:v>
                </c:pt>
                <c:pt idx="14">
                  <c:v>1238.0450942334396</c:v>
                </c:pt>
                <c:pt idx="15">
                  <c:v>1198.7456373986361</c:v>
                </c:pt>
                <c:pt idx="16">
                  <c:v>1192.0599636328056</c:v>
                </c:pt>
                <c:pt idx="17">
                  <c:v>1209.9012572533177</c:v>
                </c:pt>
                <c:pt idx="18">
                  <c:v>1236.2689610138004</c:v>
                </c:pt>
                <c:pt idx="19">
                  <c:v>1281.8477170084452</c:v>
                </c:pt>
                <c:pt idx="20">
                  <c:v>1294.6998834491253</c:v>
                </c:pt>
                <c:pt idx="21">
                  <c:v>1372.2683122273902</c:v>
                </c:pt>
                <c:pt idx="22">
                  <c:v>1388.750349290844</c:v>
                </c:pt>
                <c:pt idx="23">
                  <c:v>1382.2203240610352</c:v>
                </c:pt>
                <c:pt idx="24">
                  <c:v>1352.2203240610352</c:v>
                </c:pt>
                <c:pt idx="25">
                  <c:v>1252.2203240610352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B1E5-4AF6-BE12-8B2FC28D2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963920"/>
        <c:axId val="1460963088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260000"/>
          <c:min val="18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sz="12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Production,</a:t>
                </a:r>
                <a:r>
                  <a:rPr lang="fr-FR" sz="1200" baseline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fr-FR" sz="12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millions d'euros</a:t>
                </a:r>
                <a:r>
                  <a:rPr lang="fr-FR" sz="1200" baseline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2023</a:t>
                </a:r>
                <a:endParaRPr lang="fr-FR" sz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9392871952987749E-4"/>
              <c:y val="0.12637740113102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10000"/>
      </c:valAx>
      <c:valAx>
        <c:axId val="1460963088"/>
        <c:scaling>
          <c:orientation val="minMax"/>
          <c:max val="1500"/>
          <c:min val="1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Emploi salarié et intérimaire ETP, en milliers</a:t>
                </a:r>
              </a:p>
            </c:rich>
          </c:tx>
          <c:layout>
            <c:manualLayout>
              <c:xMode val="edge"/>
              <c:yMode val="edge"/>
              <c:x val="0.96250343006140682"/>
              <c:y val="5.74980461246559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460963920"/>
        <c:crosses val="max"/>
        <c:crossBetween val="between"/>
        <c:majorUnit val="50"/>
      </c:valAx>
      <c:catAx>
        <c:axId val="146096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0963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4F24A2E6-AEEA-46C4-92DC-793B011DF0DA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874713"/>
            <a:ext cx="596106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2966" y="4468527"/>
            <a:ext cx="5962857" cy="459835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FB328DB-54A2-4BCB-885D-81CEC13FC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467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966" y="4454862"/>
            <a:ext cx="5962857" cy="4598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dirty="0"/>
              <a:t>Emploi suivra pour chuter lourdement (-7,5%), dans un contexte d’une reprise différée = </a:t>
            </a:r>
            <a:r>
              <a:rPr lang="fr-FR" sz="1800" b="1" dirty="0"/>
              <a:t>100 000 postes salariés et intérimaires ETP détruits donc, </a:t>
            </a:r>
            <a:r>
              <a:rPr lang="fr-FR" sz="1800" dirty="0"/>
              <a:t>sur deux ans, -130 000.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NB : même si reprise d’activité en 2026, emploi continuera de fléchir avec effet retard </a:t>
            </a:r>
            <a:r>
              <a:rPr lang="fr-FR" sz="1800" dirty="0">
                <a:sym typeface="Symbol" panose="05050102010706020507" pitchFamily="18" charset="2"/>
              </a:rPr>
              <a:t> le chiffre redouté </a:t>
            </a:r>
            <a:r>
              <a:rPr lang="fr-FR" sz="1800" dirty="0"/>
              <a:t>des 150 000 emplois bâtiment détruits sur trois ans risque même d’être dépassé.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FF0000"/>
                </a:solidFill>
              </a:rPr>
              <a:t>ATTENTION</a:t>
            </a:r>
            <a:r>
              <a:rPr lang="fr-FR" sz="1800" b="1" dirty="0"/>
              <a:t> : exercice fragile, dans un contexte très mouvant. FFB actualisera ses prévisions dès le PLF2025 voté.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9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35025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Demandes portées pour une large part avec l’Alliance.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8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1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94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966" y="4784070"/>
            <a:ext cx="5962857" cy="4582208"/>
          </a:xfrm>
        </p:spPr>
        <p:txBody>
          <a:bodyPr/>
          <a:lstStyle/>
          <a:p>
            <a:pPr defTabSz="915680" fontAlgn="base">
              <a:lnSpc>
                <a:spcPct val="150000"/>
              </a:lnSpc>
              <a:spcAft>
                <a:spcPts val="601"/>
              </a:spcAft>
              <a:defRPr/>
            </a:pPr>
            <a:r>
              <a:rPr lang="fr-FR" sz="1800" dirty="0"/>
              <a:t>Net ralentissement de croissance en 2025, à +0,4% en volume après +1,0% en 2024 :</a:t>
            </a:r>
          </a:p>
          <a:p>
            <a:pPr marL="171690" indent="-171690" defTabSz="915680" fontAlgn="base">
              <a:lnSpc>
                <a:spcPct val="150000"/>
              </a:lnSpc>
              <a:spcAft>
                <a:spcPts val="601"/>
              </a:spcAft>
              <a:buFontTx/>
              <a:buChar char="-"/>
              <a:defRPr/>
            </a:pPr>
            <a:r>
              <a:rPr lang="fr-FR" sz="1800" dirty="0"/>
              <a:t>consommation des ménages = seul moteur </a:t>
            </a:r>
            <a:r>
              <a:rPr lang="fr-FR" sz="1800" dirty="0">
                <a:sym typeface="Symbol" panose="05050102010706020507" pitchFamily="18" charset="2"/>
              </a:rPr>
              <a:t></a:t>
            </a:r>
            <a:r>
              <a:rPr lang="fr-FR" sz="1800" dirty="0"/>
              <a:t> inflation maîtrisée ;</a:t>
            </a:r>
          </a:p>
          <a:p>
            <a:pPr marL="171690" indent="-171690" defTabSz="915680" fontAlgn="base">
              <a:lnSpc>
                <a:spcPct val="150000"/>
              </a:lnSpc>
              <a:spcAft>
                <a:spcPts val="601"/>
              </a:spcAft>
              <a:buFontTx/>
              <a:buChar char="-"/>
              <a:defRPr/>
            </a:pPr>
            <a:r>
              <a:rPr lang="fr-FR" sz="1800" dirty="0"/>
              <a:t>investissement restera en repli au même rythme qu’en 2024 (≈-2%) déprimé par composantes entreprises et ménages, alors qu’investissement public ralentira de moitié.</a:t>
            </a:r>
          </a:p>
          <a:p>
            <a:pPr defTabSz="915680" fontAlgn="base">
              <a:lnSpc>
                <a:spcPct val="150000"/>
              </a:lnSpc>
              <a:spcAft>
                <a:spcPts val="601"/>
              </a:spcAft>
              <a:defRPr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74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966" y="4468527"/>
            <a:ext cx="5962857" cy="481015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1"/>
              </a:spcAft>
            </a:pPr>
            <a:r>
              <a:rPr lang="fr-FR" sz="1800" b="1" dirty="0"/>
              <a:t>Permis 2025</a:t>
            </a:r>
            <a:r>
              <a:rPr lang="fr-FR" sz="1800" dirty="0"/>
              <a:t> = nouvelle chute d’environ 15%, compte tenu de l’absence de PLF.</a:t>
            </a:r>
          </a:p>
          <a:p>
            <a:pPr>
              <a:lnSpc>
                <a:spcPct val="150000"/>
              </a:lnSpc>
              <a:spcAft>
                <a:spcPts val="601"/>
              </a:spcAft>
            </a:pPr>
            <a:r>
              <a:rPr lang="fr-FR" sz="1800" b="1" dirty="0"/>
              <a:t>Mises en chantier 2025</a:t>
            </a:r>
            <a:r>
              <a:rPr lang="fr-FR" sz="1800" dirty="0"/>
              <a:t> = recul moins rapide (-6%) grâce au collectif quasi-stable (effet du programme de rachat des stocks papier des promoteurs par Action Logement et CDC Habitat en 2024). Le plancher est de nouveau crevé avec seulement </a:t>
            </a:r>
            <a:r>
              <a:rPr lang="fr-FR" sz="1800" b="1" dirty="0"/>
              <a:t>239 000 unités au global</a:t>
            </a:r>
            <a:r>
              <a:rPr lang="fr-FR" sz="1800" dirty="0"/>
              <a:t> (comme entre 1953 et 1954).</a:t>
            </a:r>
          </a:p>
          <a:p>
            <a:pPr>
              <a:lnSpc>
                <a:spcPct val="150000"/>
              </a:lnSpc>
              <a:spcAft>
                <a:spcPts val="601"/>
              </a:spcAft>
            </a:pPr>
            <a:r>
              <a:rPr lang="fr-FR" sz="1800" dirty="0"/>
              <a:t>Effondrement des mises en chantier en 2023 (-25%) et 2024 (</a:t>
            </a:r>
            <a:r>
              <a:rPr lang="fr-FR" sz="1800" dirty="0">
                <a:ea typeface="Aptos" panose="020B0004020202020204" pitchFamily="34" charset="0"/>
                <a:cs typeface="Times New Roman" panose="02020603050405020304" pitchFamily="18" charset="0"/>
              </a:rPr>
              <a:t>‑</a:t>
            </a:r>
            <a:r>
              <a:rPr lang="fr-FR" sz="1800" dirty="0"/>
              <a:t>14%) + délais de production </a:t>
            </a:r>
            <a:r>
              <a:rPr lang="fr-FR" sz="1800" dirty="0">
                <a:sym typeface="Symbol" panose="05050102010706020507" pitchFamily="18" charset="2"/>
              </a:rPr>
              <a:t></a:t>
            </a:r>
            <a:r>
              <a:rPr lang="fr-FR" sz="1800" dirty="0"/>
              <a:t> </a:t>
            </a:r>
            <a:r>
              <a:rPr lang="fr-FR" sz="1800" b="1" dirty="0"/>
              <a:t>activité 2025 chutera de 14% en volume</a:t>
            </a:r>
            <a:r>
              <a:rPr lang="fr-FR" sz="18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800" b="1" dirty="0"/>
              <a:t>Surfaces autorisées 2025</a:t>
            </a:r>
            <a:r>
              <a:rPr lang="fr-FR" sz="1800" dirty="0"/>
              <a:t> : poursuite du repli général entre </a:t>
            </a:r>
            <a:r>
              <a:rPr lang="fr-FR" sz="1800" dirty="0">
                <a:ea typeface="Aptos" panose="020B0004020202020204" pitchFamily="34" charset="0"/>
                <a:cs typeface="Times New Roman" panose="02020603050405020304" pitchFamily="18" charset="0"/>
              </a:rPr>
              <a:t>‑</a:t>
            </a:r>
            <a:r>
              <a:rPr lang="fr-FR" sz="1800" dirty="0"/>
              <a:t>3% et -4%, tant côté privé (baisse globale d’investissement des entreprises) que public (attentisme avant futur LF favorable ou défavorable, malgré cycle électoral municipal).</a:t>
            </a:r>
          </a:p>
          <a:p>
            <a:pPr>
              <a:lnSpc>
                <a:spcPct val="150000"/>
              </a:lnSpc>
            </a:pPr>
            <a:r>
              <a:rPr lang="fr-FR" sz="1800" b="1" dirty="0"/>
              <a:t>Surfaces commencées 2025</a:t>
            </a:r>
            <a:r>
              <a:rPr lang="fr-FR" sz="1800" dirty="0"/>
              <a:t> suivent, à -7%, les projets tardant à se transformer en chantier du fait d’attentisme. 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sym typeface="Symbol" panose="05050102010706020507" pitchFamily="18" charset="2"/>
              </a:rPr>
              <a:t>Effondrement des surfaces commencées en 2023 (-15%) et 2024 (-10%) + délais de production</a:t>
            </a:r>
            <a:r>
              <a:rPr lang="fr-FR" sz="1800" dirty="0"/>
              <a:t> </a:t>
            </a:r>
            <a:r>
              <a:rPr lang="fr-FR" sz="1800" dirty="0">
                <a:sym typeface="Symbol" panose="05050102010706020507" pitchFamily="18" charset="2"/>
              </a:rPr>
              <a:t></a:t>
            </a:r>
            <a:r>
              <a:rPr lang="fr-FR" sz="1800" dirty="0"/>
              <a:t> </a:t>
            </a:r>
            <a:r>
              <a:rPr lang="fr-FR" sz="1800" b="1" dirty="0">
                <a:sym typeface="Symbol" panose="05050102010706020507" pitchFamily="18" charset="2"/>
              </a:rPr>
              <a:t>activité chutera d’environ 15% à prix constants</a:t>
            </a:r>
            <a:r>
              <a:rPr lang="fr-FR" sz="1800" dirty="0">
                <a:sym typeface="Symbol" panose="05050102010706020507" pitchFamily="18" charset="2"/>
              </a:rPr>
              <a:t>, comme dans logement.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0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800" b="1" dirty="0"/>
              <a:t>Activité continuera de ralentir, à +0,9% en volume</a:t>
            </a:r>
            <a:r>
              <a:rPr lang="fr-FR" sz="1800" dirty="0"/>
              <a:t> (après +1,2% en 2024) car :</a:t>
            </a:r>
          </a:p>
          <a:p>
            <a:pPr marL="286150" indent="-286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net tassement du non résidentiel (baisse d’investissement modère effets &gt;0 d’audit tertiaire et du plan de rénovation des écoles) ;</a:t>
            </a:r>
          </a:p>
          <a:p>
            <a:pPr marL="286150" indent="-286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logement accélère légèrement car effet base MPR sur rénovation énergétique (5 premiers mois 2024 très mauvais).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73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966" y="4454862"/>
            <a:ext cx="5962857" cy="4598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dirty="0"/>
              <a:t>En 2025, </a:t>
            </a:r>
            <a:r>
              <a:rPr lang="fr-FR" sz="1800" b="1" dirty="0"/>
              <a:t>activité bâtiment continuera de reculer fortement (-5,6%</a:t>
            </a:r>
            <a:r>
              <a:rPr lang="fr-FR" sz="1800" dirty="0"/>
              <a:t> à prix constants) car très faible hausse en amélioration-entretien ne compensera pas chute du neuf de 15%. On retombe presque au volume historiquement faible de 2020.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52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874713"/>
            <a:ext cx="5961062" cy="3352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966" y="4454862"/>
            <a:ext cx="5962857" cy="4598350"/>
          </a:xfrm>
        </p:spPr>
        <p:txBody>
          <a:bodyPr/>
          <a:lstStyle/>
          <a:p>
            <a:pPr defTabSz="915680">
              <a:lnSpc>
                <a:spcPct val="130000"/>
              </a:lnSpc>
              <a:defRPr/>
            </a:pPr>
            <a:r>
              <a:rPr lang="fr-FR" sz="1800" dirty="0"/>
              <a:t>2023-2024 :</a:t>
            </a:r>
          </a:p>
          <a:p>
            <a:pPr marL="252353" indent="-108151" defTabSz="91568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activité en volume = -7,5% ;</a:t>
            </a:r>
          </a:p>
          <a:p>
            <a:pPr marL="252353" indent="-108151" defTabSz="91568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emploi (</a:t>
            </a:r>
            <a:r>
              <a:rPr lang="fr-FR" sz="1800" dirty="0" err="1"/>
              <a:t>yc</a:t>
            </a:r>
            <a:r>
              <a:rPr lang="fr-FR" sz="1800" dirty="0"/>
              <a:t> intérim en ETP) = -2,6% ;</a:t>
            </a:r>
          </a:p>
          <a:p>
            <a:pPr marL="144202" defTabSz="915680">
              <a:lnSpc>
                <a:spcPct val="130000"/>
              </a:lnSpc>
              <a:defRPr/>
            </a:pPr>
            <a:r>
              <a:rPr lang="fr-FR" sz="1800" dirty="0">
                <a:sym typeface="Symbol" panose="05050102010706020507" pitchFamily="18" charset="2"/>
              </a:rPr>
              <a:t> forte perte de productivité, pas durable, d’autant que chute d’activité se poursuit en 2025.</a:t>
            </a:r>
          </a:p>
          <a:p>
            <a:pPr defTabSz="915680">
              <a:lnSpc>
                <a:spcPct val="130000"/>
              </a:lnSpc>
              <a:defRPr/>
            </a:pPr>
            <a:r>
              <a:rPr lang="fr-FR" sz="1800" dirty="0"/>
              <a:t>On retient donc mouvement de rattrapage.</a:t>
            </a:r>
          </a:p>
          <a:p>
            <a:pPr defTabSz="915680">
              <a:lnSpc>
                <a:spcPct val="130000"/>
              </a:lnSpc>
              <a:defRPr/>
            </a:pPr>
            <a:endParaRPr lang="fr-FR" sz="1800" dirty="0"/>
          </a:p>
          <a:p>
            <a:pPr marL="286150" indent="-286150" defTabSz="91568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45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890781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132702" y="2971118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11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</p:spTree>
    <p:extLst>
      <p:ext uri="{BB962C8B-B14F-4D97-AF65-F5344CB8AC3E}">
        <p14:creationId xmlns:p14="http://schemas.microsoft.com/office/powerpoint/2010/main" val="21399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4343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6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4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7C0000"/>
              </a:gs>
              <a:gs pos="100000">
                <a:srgbClr val="DB67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181983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604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3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7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37698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1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5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00"/>
              </a:gs>
              <a:gs pos="100000">
                <a:srgbClr val="00C8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204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615F5"/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8405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848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55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61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920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619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</p:spTree>
    <p:extLst>
      <p:ext uri="{BB962C8B-B14F-4D97-AF65-F5344CB8AC3E}">
        <p14:creationId xmlns:p14="http://schemas.microsoft.com/office/powerpoint/2010/main" val="3066373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BC5918"/>
              </a:gs>
              <a:gs pos="100000">
                <a:srgbClr val="FFB9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659546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773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30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615F5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615F5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615F5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097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BC59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23613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64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83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E8282"/>
              </a:gs>
              <a:gs pos="100000">
                <a:srgbClr val="9A9AC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70340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7C00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7C00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7C00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0626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7C00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684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E8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781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5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21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3F122F"/>
              </a:gs>
              <a:gs pos="100000">
                <a:srgbClr val="673A5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50708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3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50"/>
              </a:buClr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388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 baseline="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F30D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F30D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F30D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4156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F30D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558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3F12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F30D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0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926917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06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615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DBB428"/>
              </a:gs>
              <a:gs pos="100000">
                <a:srgbClr val="DCDC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11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0080FF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0080FF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0080FF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448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040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DBB4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9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222460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87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4883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987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F30D00"/>
              </a:gs>
              <a:gs pos="100000">
                <a:srgbClr val="ED726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569667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0635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114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F30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98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673A57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79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5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FF"/>
              </a:gs>
              <a:gs pos="100000">
                <a:srgbClr val="00C8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172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90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5119200"/>
          </a:xfrm>
          <a:prstGeom prst="rect">
            <a:avLst/>
          </a:prstGeom>
          <a:gradFill flip="none" rotWithShape="1">
            <a:gsLst>
              <a:gs pos="0">
                <a:srgbClr val="1615F5"/>
              </a:gs>
              <a:gs pos="50000">
                <a:srgbClr val="5757F5">
                  <a:shade val="67500"/>
                  <a:satMod val="115000"/>
                </a:srgbClr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0"/>
          <a:stretch/>
        </p:blipFill>
        <p:spPr>
          <a:xfrm>
            <a:off x="276910" y="2900218"/>
            <a:ext cx="11668178" cy="24859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6" y="5695035"/>
            <a:ext cx="838986" cy="838986"/>
          </a:xfrm>
          <a:prstGeom prst="rect">
            <a:avLst/>
          </a:prstGeom>
        </p:spPr>
      </p:pic>
      <p:sp>
        <p:nvSpPr>
          <p:cNvPr id="8" name="Espace réservé du texte 7"/>
          <p:cNvSpPr txBox="1">
            <a:spLocks/>
          </p:cNvSpPr>
          <p:nvPr userDrawn="1"/>
        </p:nvSpPr>
        <p:spPr>
          <a:xfrm>
            <a:off x="1342767" y="5695035"/>
            <a:ext cx="4275439" cy="271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002060"/>
                </a:solidFill>
              </a:rPr>
              <a:t>www.ffbatiment.fr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342767" y="5966112"/>
            <a:ext cx="4588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Déclarée officiellement première organisation patronale représentative des employeurs du bâtiment, pour toutes les tailles d’entreprise, la FFB défend en toute indépendance les intérêts collectifs de l’ensemble de la branche.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462824"/>
            <a:ext cx="1913433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F30D00"/>
              </a:gs>
              <a:gs pos="100000">
                <a:srgbClr val="ED72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00"/>
              </a:gs>
              <a:gs pos="100000">
                <a:srgbClr val="00C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FF"/>
              </a:gs>
              <a:gs pos="100000">
                <a:srgbClr val="00C8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7C0000"/>
              </a:gs>
              <a:gs pos="100000">
                <a:srgbClr val="DB6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615F5"/>
              </a:gs>
              <a:gs pos="100000">
                <a:srgbClr val="5757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BC5918"/>
              </a:gs>
              <a:gs pos="100000">
                <a:srgbClr val="FFB9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E8282"/>
              </a:gs>
              <a:gs pos="100000">
                <a:srgbClr val="9A9AC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3F122F"/>
              </a:gs>
              <a:gs pos="100000">
                <a:srgbClr val="673A5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DBB428"/>
              </a:gs>
              <a:gs pos="100000">
                <a:srgbClr val="DCDC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32701" y="717198"/>
            <a:ext cx="8863914" cy="2638135"/>
          </a:xfrm>
        </p:spPr>
        <p:txBody>
          <a:bodyPr/>
          <a:lstStyle/>
          <a:p>
            <a:r>
              <a:rPr lang="fr-FR" dirty="0"/>
              <a:t>Loi de finances </a:t>
            </a:r>
            <a:r>
              <a:rPr lang="fr-FR" dirty="0">
                <a:solidFill>
                  <a:srgbClr val="FF0000"/>
                </a:solidFill>
              </a:rPr>
              <a:t>retoquée</a:t>
            </a:r>
            <a:r>
              <a:rPr lang="fr-FR" dirty="0"/>
              <a:t>, logement </a:t>
            </a:r>
            <a:r>
              <a:rPr lang="fr-FR" dirty="0">
                <a:solidFill>
                  <a:srgbClr val="FF0000"/>
                </a:solidFill>
              </a:rPr>
              <a:t>sacrifié.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32701" y="4666486"/>
            <a:ext cx="7966693" cy="627063"/>
          </a:xfrm>
        </p:spPr>
        <p:txBody>
          <a:bodyPr/>
          <a:lstStyle/>
          <a:p>
            <a:r>
              <a:rPr lang="fr-FR" dirty="0"/>
              <a:t>Conférence de presse du 17 décembre 2024</a:t>
            </a: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6F1F305F-B83A-7654-65F0-3ADCFB340258}"/>
              </a:ext>
            </a:extLst>
          </p:cNvPr>
          <p:cNvSpPr txBox="1">
            <a:spLocks/>
          </p:cNvSpPr>
          <p:nvPr/>
        </p:nvSpPr>
        <p:spPr>
          <a:xfrm>
            <a:off x="1132703" y="955964"/>
            <a:ext cx="8863914" cy="34054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kern="1200" spc="-1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8425B3-1288-066F-66D1-AB7A7499CAC8}"/>
              </a:ext>
            </a:extLst>
          </p:cNvPr>
          <p:cNvSpPr txBox="1"/>
          <p:nvPr/>
        </p:nvSpPr>
        <p:spPr>
          <a:xfrm>
            <a:off x="1132701" y="2490347"/>
            <a:ext cx="82329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spc="-150" dirty="0">
                <a:solidFill>
                  <a:schemeClr val="bg1"/>
                </a:solidFill>
              </a:rPr>
              <a:t>Loi de finances </a:t>
            </a:r>
            <a:r>
              <a:rPr lang="fr-FR" sz="6000" b="1" spc="-150" dirty="0">
                <a:solidFill>
                  <a:srgbClr val="92D050"/>
                </a:solidFill>
              </a:rPr>
              <a:t>votée</a:t>
            </a:r>
            <a:r>
              <a:rPr lang="fr-FR" sz="6000" b="1" spc="-150" dirty="0">
                <a:solidFill>
                  <a:schemeClr val="bg1"/>
                </a:solidFill>
              </a:rPr>
              <a:t>, logement </a:t>
            </a:r>
            <a:r>
              <a:rPr lang="fr-FR" sz="6000" b="1" spc="-150" dirty="0">
                <a:solidFill>
                  <a:srgbClr val="92D050"/>
                </a:solidFill>
              </a:rPr>
              <a:t>sauvé.</a:t>
            </a:r>
          </a:p>
        </p:txBody>
      </p:sp>
    </p:spTree>
    <p:extLst>
      <p:ext uri="{BB962C8B-B14F-4D97-AF65-F5344CB8AC3E}">
        <p14:creationId xmlns:p14="http://schemas.microsoft.com/office/powerpoint/2010/main" val="384789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Bâtiment : recul conséquent en 2025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Évolutions de l’activité </a:t>
            </a:r>
            <a:r>
              <a:rPr lang="fr-FR" sz="2400" dirty="0"/>
              <a:t>(en volume)</a:t>
            </a:r>
            <a:r>
              <a:rPr lang="fr-FR" dirty="0"/>
              <a:t> et de l’emploi</a:t>
            </a:r>
            <a:endParaRPr lang="fr-FR" sz="2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 : FFB</a:t>
            </a:r>
          </a:p>
        </p:txBody>
      </p:sp>
      <p:graphicFrame>
        <p:nvGraphicFramePr>
          <p:cNvPr id="8" name="Espace réservé du tableau 6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204530536"/>
              </p:ext>
            </p:extLst>
          </p:nvPr>
        </p:nvGraphicFramePr>
        <p:xfrm>
          <a:off x="2033588" y="1998664"/>
          <a:ext cx="8676000" cy="21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36798496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874539990"/>
                    </a:ext>
                  </a:extLst>
                </a:gridCol>
              </a:tblGrid>
              <a:tr h="1073791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fr-FR" sz="2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0" dirty="0">
                          <a:solidFill>
                            <a:schemeClr val="bg1"/>
                          </a:solidFill>
                          <a:latin typeface="+mn-lt"/>
                        </a:rPr>
                        <a:t>2024 estimé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1" dirty="0">
                          <a:solidFill>
                            <a:schemeClr val="bg1"/>
                          </a:solidFill>
                          <a:latin typeface="+mn-lt"/>
                        </a:rPr>
                        <a:t>2025 prévu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Activité bâtiment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-0,9 %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Emploi bâtiment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-6 500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-30 000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??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3394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9A5171F-36EB-2172-732F-327DDCBD3C95}"/>
              </a:ext>
            </a:extLst>
          </p:cNvPr>
          <p:cNvSpPr txBox="1"/>
          <p:nvPr/>
        </p:nvSpPr>
        <p:spPr>
          <a:xfrm>
            <a:off x="9093421" y="3622819"/>
            <a:ext cx="14986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</a:rPr>
              <a:t>-100 000</a:t>
            </a:r>
          </a:p>
        </p:txBody>
      </p:sp>
    </p:spTree>
    <p:extLst>
      <p:ext uri="{BB962C8B-B14F-4D97-AF65-F5344CB8AC3E}">
        <p14:creationId xmlns:p14="http://schemas.microsoft.com/office/powerpoint/2010/main" val="38001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88D98-ABA4-4251-A497-5FD75603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0" y="594000"/>
            <a:ext cx="9073143" cy="738088"/>
          </a:xfrm>
        </p:spPr>
        <p:txBody>
          <a:bodyPr/>
          <a:lstStyle/>
          <a:p>
            <a:r>
              <a:rPr lang="fr-FR" dirty="0"/>
              <a:t>Nos demandes pour le futur PLF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61954-875A-A8C4-B319-F36E3598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498415"/>
            <a:ext cx="9434536" cy="51225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615F5"/>
                </a:solidFill>
              </a:rPr>
              <a:t>Présentation et vote RAPIDE, avec :</a:t>
            </a:r>
          </a:p>
          <a:p>
            <a:pPr lvl="1" indent="-252000"/>
            <a:r>
              <a:rPr lang="fr-FR" dirty="0"/>
              <a:t>retour à un PTZ à 40% partout (y compris B2-C) et pour tous (y.c. individuel) pour relancer primo-accession ;</a:t>
            </a:r>
          </a:p>
          <a:p>
            <a:pPr lvl="1" indent="-252000"/>
            <a:r>
              <a:rPr lang="fr-FR" dirty="0"/>
              <a:t>mise en œuvre du statut du bailleur privé pour relancer investissement locatif privé ;</a:t>
            </a:r>
          </a:p>
          <a:p>
            <a:pPr lvl="1" indent="-252000"/>
            <a:r>
              <a:rPr lang="fr-FR" dirty="0"/>
              <a:t>baisse de la Réduction de loyer de solidarité (RLS) et dégel de l’enveloppe d’aides à la rénovation énergétique du parc social ;</a:t>
            </a:r>
          </a:p>
          <a:p>
            <a:pPr lvl="1" indent="-252000"/>
            <a:r>
              <a:rPr lang="fr-FR" dirty="0"/>
              <a:t>suppression des attestations de TVA pour simplifier la vie des entreprises. </a:t>
            </a:r>
          </a:p>
          <a:p>
            <a:r>
              <a:rPr lang="fr-FR" dirty="0">
                <a:solidFill>
                  <a:srgbClr val="1615F5"/>
                </a:solidFill>
              </a:rPr>
              <a:t>De plus : non remise en cause des barèmes MPR.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60AF115-B9F1-E8EB-0E64-D4BCA57F9D72}"/>
              </a:ext>
            </a:extLst>
          </p:cNvPr>
          <p:cNvSpPr txBox="1">
            <a:spLocks/>
          </p:cNvSpPr>
          <p:nvPr/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>
                <a:solidFill>
                  <a:srgbClr val="DBB42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b="0" dirty="0">
              <a:solidFill>
                <a:srgbClr val="161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9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FB9F0-11FF-1039-50B6-8015C6D9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Urgence Mayotte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C3FE3B-4D75-B388-5C6F-132CFCDD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800" dirty="0">
                <a:solidFill>
                  <a:srgbClr val="1615F5"/>
                </a:solidFill>
              </a:rPr>
              <a:t>La FFB, en lien avec la Fédération mahoraise du BTP (FMBTP), est mobilisée pour soutenir les entreprises et les habitants dans cette situation.</a:t>
            </a:r>
          </a:p>
          <a:p>
            <a:pPr marL="0" indent="0" algn="just">
              <a:buNone/>
            </a:pPr>
            <a:endParaRPr lang="fr-FR" sz="2800" dirty="0">
              <a:solidFill>
                <a:srgbClr val="1615F5"/>
              </a:solidFill>
            </a:endParaRPr>
          </a:p>
          <a:p>
            <a:pPr algn="just"/>
            <a:r>
              <a:rPr lang="fr-FR" sz="2800" dirty="0">
                <a:solidFill>
                  <a:srgbClr val="1615F5"/>
                </a:solidFill>
              </a:rPr>
              <a:t>La FFB participe aux réunions de crise organisées par le gouvernement.</a:t>
            </a:r>
          </a:p>
          <a:p>
            <a:pPr algn="just"/>
            <a:endParaRPr lang="fr-FR" sz="2800" dirty="0">
              <a:solidFill>
                <a:srgbClr val="1615F5"/>
              </a:solidFill>
            </a:endParaRPr>
          </a:p>
          <a:p>
            <a:pPr algn="just"/>
            <a:r>
              <a:rPr lang="fr-FR" sz="2800" dirty="0">
                <a:solidFill>
                  <a:srgbClr val="1615F5"/>
                </a:solidFill>
              </a:rPr>
              <a:t>La FFB va centraliser les dons.</a:t>
            </a:r>
          </a:p>
        </p:txBody>
      </p:sp>
    </p:spTree>
    <p:extLst>
      <p:ext uri="{BB962C8B-B14F-4D97-AF65-F5344CB8AC3E}">
        <p14:creationId xmlns:p14="http://schemas.microsoft.com/office/powerpoint/2010/main" val="315184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3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B823D-B4A3-BCFD-BDA6-53CA1677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0" y="705998"/>
            <a:ext cx="9353863" cy="738088"/>
          </a:xfrm>
        </p:spPr>
        <p:txBody>
          <a:bodyPr/>
          <a:lstStyle/>
          <a:p>
            <a:r>
              <a:rPr lang="fr-FR" dirty="0"/>
              <a:t>Une crise politique majeure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D98E0-31F2-121F-3E09-0E852335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79" y="1557417"/>
            <a:ext cx="9721820" cy="50635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615F5"/>
                </a:solidFill>
              </a:rPr>
              <a:t>PLF2025 reporté à une date inconnue, trop tardive pour avoir des effets dès 2025 pour le bâtiment.</a:t>
            </a:r>
          </a:p>
          <a:p>
            <a:r>
              <a:rPr lang="fr-FR" dirty="0">
                <a:solidFill>
                  <a:srgbClr val="1615F5"/>
                </a:solidFill>
              </a:rPr>
              <a:t>Trois impacts clairs du report :</a:t>
            </a:r>
          </a:p>
          <a:p>
            <a:pPr marL="612000" lvl="1" indent="-252000"/>
            <a:r>
              <a:rPr lang="fr-FR" dirty="0">
                <a:solidFill>
                  <a:srgbClr val="1615F5"/>
                </a:solidFill>
              </a:rPr>
              <a:t>	</a:t>
            </a:r>
            <a:r>
              <a:rPr lang="fr-FR" dirty="0"/>
              <a:t>très &lt;0 : abandon des mesures logement :</a:t>
            </a:r>
          </a:p>
          <a:p>
            <a:pPr marL="1062850" lvl="2" indent="-252000"/>
            <a:r>
              <a:rPr lang="fr-FR" dirty="0"/>
              <a:t>aucune réouverture du PTZ neuf (ni B</a:t>
            </a:r>
            <a:r>
              <a:rPr lang="fr-FR" baseline="-25000" dirty="0"/>
              <a:t>2</a:t>
            </a:r>
            <a:r>
              <a:rPr lang="fr-FR" dirty="0"/>
              <a:t>-C, ni individuel),</a:t>
            </a:r>
          </a:p>
          <a:p>
            <a:pPr marL="1062850" lvl="2" indent="-252000"/>
            <a:r>
              <a:rPr lang="fr-FR" dirty="0"/>
              <a:t>fin du « Pinel » au 31/12/2024, sans aucun remplaçant,</a:t>
            </a:r>
          </a:p>
          <a:p>
            <a:pPr marL="1062850" lvl="2" indent="-252000"/>
            <a:r>
              <a:rPr lang="fr-FR" dirty="0"/>
              <a:t>pas de plafonnement de la RLS à 1,1 Md€ ;</a:t>
            </a:r>
          </a:p>
          <a:p>
            <a:pPr marL="612000" lvl="1" indent="-252000"/>
            <a:r>
              <a:rPr lang="fr-FR" dirty="0"/>
              <a:t>plutôt &gt;0 :</a:t>
            </a:r>
          </a:p>
          <a:p>
            <a:pPr marL="1062850" lvl="2" indent="-252000"/>
            <a:r>
              <a:rPr lang="fr-FR" dirty="0"/>
              <a:t>MPR sauvé car règles globalement stabilisées,</a:t>
            </a:r>
          </a:p>
          <a:p>
            <a:pPr marL="1062850" lvl="2" indent="-252000"/>
            <a:r>
              <a:rPr lang="fr-FR" dirty="0"/>
              <a:t>abandon du rabotage des aides aux collectivités locales ;</a:t>
            </a:r>
          </a:p>
          <a:p>
            <a:pPr marL="612000" lvl="1" indent="-252000"/>
            <a:r>
              <a:rPr lang="fr-FR" dirty="0"/>
              <a:t>&lt;0 : incertitude qui pénalise investissement.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07CCAD-A663-9749-BF74-9D9D80AE320A}"/>
              </a:ext>
            </a:extLst>
          </p:cNvPr>
          <p:cNvSpPr txBox="1">
            <a:spLocks/>
          </p:cNvSpPr>
          <p:nvPr/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>
                <a:solidFill>
                  <a:srgbClr val="DBB42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8791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B823D-B4A3-BCFD-BDA6-53CA1677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0" y="705998"/>
            <a:ext cx="9341505" cy="738088"/>
          </a:xfrm>
        </p:spPr>
        <p:txBody>
          <a:bodyPr/>
          <a:lstStyle/>
          <a:p>
            <a:r>
              <a:rPr lang="fr-FR" dirty="0"/>
              <a:t>Une crise politique majeure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D98E0-31F2-121F-3E09-0E852335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77" y="1557416"/>
            <a:ext cx="9723600" cy="506351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615F5"/>
                </a:solidFill>
              </a:rPr>
              <a:t>PLF2025 reporté à une date inconnue.</a:t>
            </a:r>
          </a:p>
          <a:p>
            <a:r>
              <a:rPr lang="fr-FR" dirty="0">
                <a:solidFill>
                  <a:srgbClr val="1615F5"/>
                </a:solidFill>
              </a:rPr>
              <a:t>Trois impacts clairs du report.</a:t>
            </a:r>
          </a:p>
          <a:p>
            <a:r>
              <a:rPr lang="fr-FR" dirty="0">
                <a:solidFill>
                  <a:srgbClr val="1615F5"/>
                </a:solidFill>
              </a:rPr>
              <a:t>Deux grandes questions :</a:t>
            </a:r>
          </a:p>
          <a:p>
            <a:pPr marL="612000" lvl="1" indent="-252000"/>
            <a:r>
              <a:rPr lang="fr-FR" dirty="0"/>
              <a:t>	impact sur le déficit et le coût de l’endettement public (y compris pour collectivités). Pour l’heure limité ;</a:t>
            </a:r>
          </a:p>
          <a:p>
            <a:pPr marL="612000" lvl="1" indent="-252000"/>
            <a:r>
              <a:rPr lang="fr-FR" dirty="0"/>
              <a:t>	impact sur le crédit immobilier. Pour l’heure :</a:t>
            </a:r>
          </a:p>
          <a:p>
            <a:pPr lvl="2"/>
            <a:r>
              <a:rPr lang="fr-FR" dirty="0"/>
              <a:t>banques confirment vouloir regagner des parts de marché,</a:t>
            </a:r>
          </a:p>
          <a:p>
            <a:pPr lvl="2"/>
            <a:r>
              <a:rPr lang="fr-FR" dirty="0"/>
              <a:t>BCE devrait continuer à baisser ses taux directeurs,</a:t>
            </a:r>
          </a:p>
          <a:p>
            <a:pPr marL="1073150" lvl="1" indent="-446088">
              <a:buNone/>
              <a:tabLst/>
            </a:pPr>
            <a:r>
              <a:rPr lang="fr-FR" dirty="0">
                <a:sym typeface="Symbol" panose="05050102010706020507" pitchFamily="18" charset="2"/>
              </a:rPr>
              <a:t> </a:t>
            </a:r>
            <a:r>
              <a:rPr lang="fr-FR" dirty="0"/>
              <a:t>on retient poursuite de la baisse des taux du crédit immobilier.</a:t>
            </a:r>
          </a:p>
          <a:p>
            <a:pPr lvl="1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07CCAD-A663-9749-BF74-9D9D80AE320A}"/>
              </a:ext>
            </a:extLst>
          </p:cNvPr>
          <p:cNvSpPr txBox="1">
            <a:spLocks/>
          </p:cNvSpPr>
          <p:nvPr/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>
                <a:solidFill>
                  <a:srgbClr val="DBB42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18208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Un contexte macroéconomique encore peu porteur en 2025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Insee</a:t>
            </a:r>
          </a:p>
        </p:txBody>
      </p:sp>
      <p:graphicFrame>
        <p:nvGraphicFramePr>
          <p:cNvPr id="11" name="Espace réservé du graphique 10">
            <a:extLst>
              <a:ext uri="{FF2B5EF4-FFF2-40B4-BE49-F238E27FC236}">
                <a16:creationId xmlns:a16="http://schemas.microsoft.com/office/drawing/2014/main" id="{00000000-0008-0000-0100-00001C000000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516886951"/>
              </p:ext>
            </p:extLst>
          </p:nvPr>
        </p:nvGraphicFramePr>
        <p:xfrm>
          <a:off x="2033588" y="1998662"/>
          <a:ext cx="9752012" cy="440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81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3587" y="568114"/>
            <a:ext cx="9853613" cy="762000"/>
          </a:xfrm>
        </p:spPr>
        <p:txBody>
          <a:bodyPr/>
          <a:lstStyle/>
          <a:p>
            <a:r>
              <a:rPr lang="fr-FR" dirty="0"/>
              <a:t>Logement neuf : chute continue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Permis, mises en chantier et production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MTECT/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5714AA85-8B5D-4D60-AFCE-EC4D6521CDDC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2299313121"/>
              </p:ext>
            </p:extLst>
          </p:nvPr>
        </p:nvGraphicFramePr>
        <p:xfrm>
          <a:off x="2033588" y="1998663"/>
          <a:ext cx="9752012" cy="415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68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 animBg="0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Non résidentiel neuf: poursuite du recul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Permis, mises en chantier et production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MTECT/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9" name="Espace réservé du graphique 8">
            <a:extLst>
              <a:ext uri="{FF2B5EF4-FFF2-40B4-BE49-F238E27FC236}">
                <a16:creationId xmlns:a16="http://schemas.microsoft.com/office/drawing/2014/main" id="{E6E6E276-F077-4E5D-A82E-0522EF7884B4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249643253"/>
              </p:ext>
            </p:extLst>
          </p:nvPr>
        </p:nvGraphicFramePr>
        <p:xfrm>
          <a:off x="2033588" y="1998663"/>
          <a:ext cx="9752012" cy="416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44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3588" y="592667"/>
            <a:ext cx="9751484" cy="762000"/>
          </a:xfrm>
        </p:spPr>
        <p:txBody>
          <a:bodyPr/>
          <a:lstStyle/>
          <a:p>
            <a:r>
              <a:rPr lang="fr-FR" dirty="0"/>
              <a:t>Rénovation : poursuite du tassement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Production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Réseau des Cerc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9837A6C6-425A-4D3A-BB63-23B6E3D39D15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2403134391"/>
              </p:ext>
            </p:extLst>
          </p:nvPr>
        </p:nvGraphicFramePr>
        <p:xfrm>
          <a:off x="2033588" y="1998663"/>
          <a:ext cx="9752012" cy="415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Bâtiment : recul conséquent en 2025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Évolutions de l’activité </a:t>
            </a:r>
            <a:r>
              <a:rPr lang="fr-FR" sz="2400" dirty="0"/>
              <a:t>(en volume)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 : FFB</a:t>
            </a:r>
          </a:p>
        </p:txBody>
      </p:sp>
      <p:graphicFrame>
        <p:nvGraphicFramePr>
          <p:cNvPr id="8" name="Espace réservé du tableau 6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286985816"/>
              </p:ext>
            </p:extLst>
          </p:nvPr>
        </p:nvGraphicFramePr>
        <p:xfrm>
          <a:off x="2033588" y="1998664"/>
          <a:ext cx="8676000" cy="356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36798496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874539990"/>
                    </a:ext>
                  </a:extLst>
                </a:gridCol>
              </a:tblGrid>
              <a:tr h="1073791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fr-FR" sz="2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0" dirty="0">
                          <a:solidFill>
                            <a:schemeClr val="bg1"/>
                          </a:solidFill>
                          <a:latin typeface="+mn-lt"/>
                        </a:rPr>
                        <a:t>2024 estimé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1" dirty="0">
                          <a:solidFill>
                            <a:schemeClr val="bg1"/>
                          </a:solidFill>
                          <a:latin typeface="+mn-lt"/>
                        </a:rPr>
                        <a:t>2025 prévu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Neuf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-4,3 %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-15,6 %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1615F5"/>
                          </a:solidFill>
                          <a:latin typeface="+mn-lt"/>
                        </a:rPr>
                        <a:t>-14,6 %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marL="216000"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00B0F0"/>
                          </a:solidFill>
                          <a:latin typeface="+mn-lt"/>
                        </a:rPr>
                        <a:t> dont logement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-7,6 %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-21,9 %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00B0F0"/>
                          </a:solidFill>
                          <a:latin typeface="+mn-lt"/>
                        </a:rPr>
                        <a:t>-14,2 %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marL="216000"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00B0F0"/>
                          </a:solidFill>
                          <a:latin typeface="+mn-lt"/>
                        </a:rPr>
                        <a:t> dont non résidentiel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+0,3 %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-7,4 %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00B0F0"/>
                          </a:solidFill>
                          <a:latin typeface="+mn-lt"/>
                        </a:rPr>
                        <a:t>-15,0 %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Amélioration-entretien</a:t>
                      </a:r>
                    </a:p>
                  </a:txBody>
                  <a:tcPr marL="46800" marR="46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+2,3 %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+1,2 %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1615F5"/>
                          </a:solidFill>
                          <a:latin typeface="+mn-lt"/>
                        </a:rPr>
                        <a:t>+0,9 %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Activité bâtiment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-0,9 %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50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Bâtiment : recul conséquent en 2025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033587" y="1354667"/>
            <a:ext cx="9752012" cy="457200"/>
          </a:xfrm>
        </p:spPr>
        <p:txBody>
          <a:bodyPr/>
          <a:lstStyle/>
          <a:p>
            <a:r>
              <a:rPr lang="fr-FR" dirty="0"/>
              <a:t>Le choc de productivité ou dilemme activité-emploi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 : FFB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6DF16B49-142A-43A4-97A3-087743363016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38518219"/>
              </p:ext>
            </p:extLst>
          </p:nvPr>
        </p:nvGraphicFramePr>
        <p:xfrm>
          <a:off x="2033588" y="1998663"/>
          <a:ext cx="9752012" cy="416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46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0ad063-18ad-4023-a8d9-ba1a0d0e66b8">
      <Value>27</Value>
    </TaxCatchAll>
    <Type_x0020_de_x0020_document xmlns="40598c5b-eb8b-44b6-acb4-096b356a2fab" xsi:nil="true"/>
    <e03f3dd452ed4d79aff0ab23e5d8c1b6 xmlns="40598c5b-eb8b-44b6-acb4-096b356a2fa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provisoires</TermName>
          <TermId xmlns="http://schemas.microsoft.com/office/infopath/2007/PartnerControls">30b414c5-c73a-4a2f-bfe1-8284126dc5b0</TermId>
        </TermInfo>
      </Terms>
    </e03f3dd452ed4d79aff0ab23e5d8c1b6>
    <SharedWithUsers xmlns="b90ad063-18ad-4023-a8d9-ba1a0d0e66b8">
      <UserInfo>
        <DisplayName>WANDE Alfred ( FFB DAEFI/DCP )</DisplayName>
        <AccountId>50</AccountId>
        <AccountType/>
      </UserInfo>
      <UserInfo>
        <DisplayName>CHAPEAUX Loïc ( FFB DAEFI )</DisplayName>
        <AccountId>18</AccountId>
        <AccountType/>
      </UserInfo>
      <UserInfo>
        <DisplayName>PARTOUCHE Denise ( FFB DAEFI/SEE )</DisplayName>
        <AccountId>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B64245E8C943AB90D04A548EC969" ma:contentTypeVersion="8" ma:contentTypeDescription="Crée un document." ma:contentTypeScope="" ma:versionID="a8201ef8639d61a463f6e616c05337be">
  <xsd:schema xmlns:xsd="http://www.w3.org/2001/XMLSchema" xmlns:xs="http://www.w3.org/2001/XMLSchema" xmlns:p="http://schemas.microsoft.com/office/2006/metadata/properties" xmlns:ns2="40598c5b-eb8b-44b6-acb4-096b356a2fab" xmlns:ns3="b90ad063-18ad-4023-a8d9-ba1a0d0e66b8" targetNamespace="http://schemas.microsoft.com/office/2006/metadata/properties" ma:root="true" ma:fieldsID="70c4c21c15fc73b1107b28d365f30db9" ns2:_="" ns3:_="">
    <xsd:import namespace="40598c5b-eb8b-44b6-acb4-096b356a2fab"/>
    <xsd:import namespace="b90ad063-18ad-4023-a8d9-ba1a0d0e66b8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e03f3dd452ed4d79aff0ab23e5d8c1b6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98c5b-eb8b-44b6-acb4-096b356a2fab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format="Dropdown" ma:internalName="Type_x0020_de_x0020_document">
      <xsd:simpleType>
        <xsd:restriction base="dms:Choice">
          <xsd:enumeration value="Word"/>
          <xsd:enumeration value="Powerpoint"/>
          <xsd:enumeration value="Excel"/>
          <xsd:enumeration value="PDF"/>
          <xsd:enumeration value="Autre"/>
        </xsd:restriction>
      </xsd:simpleType>
    </xsd:element>
    <xsd:element name="e03f3dd452ed4d79aff0ab23e5d8c1b6" ma:index="10" ma:taxonomy="true" ma:internalName="e03f3dd452ed4d79aff0ab23e5d8c1b6" ma:taxonomyFieldName="Th_x00e8_mes_x0020_du_x0020_document" ma:displayName="Thèmes du document" ma:readOnly="false" ma:default="1;#SEE|81099eea-3737-4fde-9257-bfa293ae1818" ma:fieldId="{e03f3dd4-52ed-4d79-aff0-ab23e5d8c1b6}" ma:taxonomyMulti="true" ma:sspId="16fb23be-d400-4d26-b240-6ede1ba76c2a" ma:termSetId="c1980e8c-4c88-4cf8-9104-98d37fd01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ad063-18ad-4023-a8d9-ba1a0d0e66b8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09cd5039-f872-497a-b846-607916489662}" ma:internalName="TaxCatchAll" ma:showField="CatchAllData" ma:web="b90ad063-18ad-4023-a8d9-ba1a0d0e6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5B4D73-8AEE-4F1F-B9FF-AAEE6B703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E7D25-9F13-400A-8EDC-38A831C4D3E6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b90ad063-18ad-4023-a8d9-ba1a0d0e66b8"/>
    <ds:schemaRef ds:uri="40598c5b-eb8b-44b6-acb4-096b356a2fab"/>
  </ds:schemaRefs>
</ds:datastoreItem>
</file>

<file path=customXml/itemProps3.xml><?xml version="1.0" encoding="utf-8"?>
<ds:datastoreItem xmlns:ds="http://schemas.openxmlformats.org/officeDocument/2006/customXml" ds:itemID="{1CB95AB2-C62F-40E8-8C82-4E8F08686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98c5b-eb8b-44b6-acb4-096b356a2fab"/>
    <ds:schemaRef ds:uri="b90ad063-18ad-4023-a8d9-ba1a0d0e6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1142</Words>
  <Application>Microsoft Office PowerPoint</Application>
  <PresentationFormat>Grand écran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13</vt:i4>
      </vt:variant>
    </vt:vector>
  </HeadingPairs>
  <TitlesOfParts>
    <vt:vector size="28" baseType="lpstr">
      <vt:lpstr>Aptos</vt:lpstr>
      <vt:lpstr>Arial</vt:lpstr>
      <vt:lpstr>Calibri</vt:lpstr>
      <vt:lpstr>Calibri </vt:lpstr>
      <vt:lpstr>Symbol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Présentation PowerPoint</vt:lpstr>
      <vt:lpstr>Une crise politique majeure</vt:lpstr>
      <vt:lpstr>Une crise politique majeure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Nos demandes pour le futur PLF 2025</vt:lpstr>
      <vt:lpstr>Urgence Mayotte</vt:lpstr>
      <vt:lpstr>Présentation PowerPoint</vt:lpstr>
    </vt:vector>
  </TitlesOfParts>
  <Company>Fédération Française du Bâtiment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RAMASSAMYPOULLE Arnold ( FFB Editions Presse et communication )</dc:creator>
  <cp:keywords>2024</cp:keywords>
  <cp:lastModifiedBy>CUCHEVAL Anaïk ( FFB Editions Presse et communication )</cp:lastModifiedBy>
  <cp:revision>1098</cp:revision>
  <cp:lastPrinted>2024-12-16T15:14:32Z</cp:lastPrinted>
  <dcterms:created xsi:type="dcterms:W3CDTF">2023-03-22T15:07:21Z</dcterms:created>
  <dcterms:modified xsi:type="dcterms:W3CDTF">2024-12-16T19:33:16Z</dcterms:modified>
  <cp:category>Conférences presse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a95e15-f021-4cd3-ac15-bca03bba052b_Enabled">
    <vt:lpwstr>true</vt:lpwstr>
  </property>
  <property fmtid="{D5CDD505-2E9C-101B-9397-08002B2CF9AE}" pid="3" name="MSIP_Label_f1a95e15-f021-4cd3-ac15-bca03bba052b_SetDate">
    <vt:lpwstr>2023-04-04T07:56:50Z</vt:lpwstr>
  </property>
  <property fmtid="{D5CDD505-2E9C-101B-9397-08002B2CF9AE}" pid="4" name="MSIP_Label_f1a95e15-f021-4cd3-ac15-bca03bba052b_Method">
    <vt:lpwstr>Standard</vt:lpwstr>
  </property>
  <property fmtid="{D5CDD505-2E9C-101B-9397-08002B2CF9AE}" pid="5" name="MSIP_Label_f1a95e15-f021-4cd3-ac15-bca03bba052b_Name">
    <vt:lpwstr>f1a95e15-f021-4cd3-ac15-bca03bba052b</vt:lpwstr>
  </property>
  <property fmtid="{D5CDD505-2E9C-101B-9397-08002B2CF9AE}" pid="6" name="MSIP_Label_f1a95e15-f021-4cd3-ac15-bca03bba052b_SiteId">
    <vt:lpwstr>92410b1b-4b46-4710-b23c-c3a3814046a4</vt:lpwstr>
  </property>
  <property fmtid="{D5CDD505-2E9C-101B-9397-08002B2CF9AE}" pid="7" name="MSIP_Label_f1a95e15-f021-4cd3-ac15-bca03bba052b_ActionId">
    <vt:lpwstr>cb28720e-1eec-4497-b65a-d0645aea4622</vt:lpwstr>
  </property>
  <property fmtid="{D5CDD505-2E9C-101B-9397-08002B2CF9AE}" pid="8" name="MSIP_Label_f1a95e15-f021-4cd3-ac15-bca03bba052b_ContentBits">
    <vt:lpwstr>0</vt:lpwstr>
  </property>
  <property fmtid="{D5CDD505-2E9C-101B-9397-08002B2CF9AE}" pid="9" name="ContentTypeId">
    <vt:lpwstr>0x010100FC0EB64245E8C943AB90D04A548EC969</vt:lpwstr>
  </property>
  <property fmtid="{D5CDD505-2E9C-101B-9397-08002B2CF9AE}" pid="10" name="Thèmes du document">
    <vt:lpwstr>27;#Documents provisoires|30b414c5-c73a-4a2f-bfe1-8284126dc5b0</vt:lpwstr>
  </property>
</Properties>
</file>